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416" r:id="rId2"/>
    <p:sldId id="303" r:id="rId3"/>
    <p:sldId id="258" r:id="rId4"/>
    <p:sldId id="260" r:id="rId5"/>
    <p:sldId id="379" r:id="rId6"/>
    <p:sldId id="380" r:id="rId7"/>
    <p:sldId id="419" r:id="rId8"/>
    <p:sldId id="384" r:id="rId9"/>
    <p:sldId id="381" r:id="rId10"/>
    <p:sldId id="420" r:id="rId11"/>
    <p:sldId id="382" r:id="rId12"/>
    <p:sldId id="421" r:id="rId13"/>
    <p:sldId id="422" r:id="rId14"/>
    <p:sldId id="423" r:id="rId15"/>
    <p:sldId id="386" r:id="rId16"/>
    <p:sldId id="424" r:id="rId17"/>
    <p:sldId id="395" r:id="rId18"/>
    <p:sldId id="425" r:id="rId19"/>
    <p:sldId id="414" r:id="rId20"/>
    <p:sldId id="390" r:id="rId21"/>
    <p:sldId id="391" r:id="rId22"/>
    <p:sldId id="393" r:id="rId23"/>
    <p:sldId id="417"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AF0"/>
    <a:srgbClr val="F8F0DC"/>
    <a:srgbClr val="7C4939"/>
    <a:srgbClr val="FF9999"/>
    <a:srgbClr val="AB897B"/>
    <a:srgbClr val="A4928C"/>
    <a:srgbClr val="895E5D"/>
    <a:srgbClr val="7D00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93908" autoAdjust="0"/>
  </p:normalViewPr>
  <p:slideViewPr>
    <p:cSldViewPr snapToGrid="0">
      <p:cViewPr varScale="1">
        <p:scale>
          <a:sx n="83" d="100"/>
          <a:sy n="83" d="100"/>
        </p:scale>
        <p:origin x="552" y="53"/>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EA3E5-72F5-4321-AB82-A4BC0263D1A6}" type="doc">
      <dgm:prSet loTypeId="urn:microsoft.com/office/officeart/2005/8/layout/cycle6" loCatId="relationship" qsTypeId="urn:microsoft.com/office/officeart/2005/8/quickstyle/simple1" qsCatId="simple" csTypeId="urn:microsoft.com/office/officeart/2005/8/colors/colorful3" csCatId="colorful" phldr="1"/>
      <dgm:spPr/>
      <dgm:t>
        <a:bodyPr/>
        <a:lstStyle/>
        <a:p>
          <a:endParaRPr lang="zh-CN" altLang="en-US"/>
        </a:p>
      </dgm:t>
    </dgm:pt>
    <dgm:pt modelId="{4C263537-AD31-4A4A-A70C-DF224C7186F3}">
      <dgm:prSet phldrT="[文本]" custT="1"/>
      <dgm:spPr/>
      <dgm:t>
        <a:bodyPr/>
        <a:lstStyle/>
        <a:p>
          <a:pPr>
            <a:lnSpc>
              <a:spcPct val="100000"/>
            </a:lnSpc>
          </a:pPr>
          <a:r>
            <a:rPr lang="zh-CN" altLang="en-US" sz="1600" b="1" dirty="0" smtClean="0">
              <a:latin typeface="微软雅黑" panose="020B0503020204020204" pitchFamily="34" charset="-122"/>
              <a:ea typeface="微软雅黑" panose="020B0503020204020204" pitchFamily="34" charset="-122"/>
            </a:rPr>
            <a:t>与时俱进、更加主动；睦邻、安邻、富邻。</a:t>
          </a:r>
          <a:endParaRPr lang="zh-CN" altLang="en-US" sz="1600" b="1" dirty="0">
            <a:latin typeface="微软雅黑" panose="020B0503020204020204" pitchFamily="34" charset="-122"/>
            <a:ea typeface="微软雅黑" panose="020B0503020204020204" pitchFamily="34" charset="-122"/>
          </a:endParaRPr>
        </a:p>
      </dgm:t>
    </dgm:pt>
    <dgm:pt modelId="{2FDD80FF-91E1-4C6E-BE48-56E0E763B075}" type="parTrans" cxnId="{0DBC2F99-4CFD-44DE-A7D7-7537244256C6}">
      <dgm:prSet/>
      <dgm:spPr/>
      <dgm:t>
        <a:bodyPr/>
        <a:lstStyle/>
        <a:p>
          <a:endParaRPr lang="zh-CN" altLang="en-US"/>
        </a:p>
      </dgm:t>
    </dgm:pt>
    <dgm:pt modelId="{FECBCAFB-5192-4A06-B0E7-7FB36966239B}" type="sibTrans" cxnId="{0DBC2F99-4CFD-44DE-A7D7-7537244256C6}">
      <dgm:prSet/>
      <dgm:spPr/>
      <dgm:t>
        <a:bodyPr/>
        <a:lstStyle/>
        <a:p>
          <a:endParaRPr lang="zh-CN" altLang="en-US"/>
        </a:p>
      </dgm:t>
    </dgm:pt>
    <dgm:pt modelId="{49ECB418-645B-4DA1-9739-F906AC9F0738}">
      <dgm:prSet phldrT="[文本]" custT="1"/>
      <dgm:spPr/>
      <dgm:t>
        <a:bodyPr/>
        <a:lstStyle/>
        <a:p>
          <a:pPr>
            <a:lnSpc>
              <a:spcPct val="100000"/>
            </a:lnSpc>
          </a:pPr>
          <a:r>
            <a:rPr lang="zh-CN" altLang="en-US" sz="1600" b="1" dirty="0" smtClean="0">
              <a:latin typeface="微软雅黑" panose="020B0503020204020204" pitchFamily="34" charset="-122"/>
              <a:ea typeface="微软雅黑" panose="020B0503020204020204" pitchFamily="34" charset="-122"/>
            </a:rPr>
            <a:t>发展面向未来、合作共赢、两国人民友好关系。</a:t>
          </a:r>
          <a:endParaRPr lang="zh-CN" altLang="en-US" sz="1600" b="1" dirty="0">
            <a:latin typeface="微软雅黑" panose="020B0503020204020204" pitchFamily="34" charset="-122"/>
            <a:ea typeface="微软雅黑" panose="020B0503020204020204" pitchFamily="34" charset="-122"/>
          </a:endParaRPr>
        </a:p>
      </dgm:t>
    </dgm:pt>
    <dgm:pt modelId="{587FCE0C-71A5-47D3-B49A-1C0C5CD576A2}" type="parTrans" cxnId="{72AC0021-DA56-42D3-823D-7265D9D616EA}">
      <dgm:prSet/>
      <dgm:spPr/>
      <dgm:t>
        <a:bodyPr/>
        <a:lstStyle/>
        <a:p>
          <a:endParaRPr lang="zh-CN" altLang="en-US"/>
        </a:p>
      </dgm:t>
    </dgm:pt>
    <dgm:pt modelId="{DBF942C9-BE7F-4C4A-A4C3-A108B6ECD38D}" type="sibTrans" cxnId="{72AC0021-DA56-42D3-823D-7265D9D616EA}">
      <dgm:prSet/>
      <dgm:spPr/>
      <dgm:t>
        <a:bodyPr/>
        <a:lstStyle/>
        <a:p>
          <a:endParaRPr lang="zh-CN" altLang="en-US"/>
        </a:p>
      </dgm:t>
    </dgm:pt>
    <dgm:pt modelId="{E4ACAF1C-F077-4156-810B-6C9FEE414E72}">
      <dgm:prSet phldrT="[文本]" custT="1"/>
      <dgm:spPr/>
      <dgm:t>
        <a:bodyPr/>
        <a:lstStyle/>
        <a:p>
          <a:pPr>
            <a:lnSpc>
              <a:spcPts val="1920"/>
            </a:lnSpc>
          </a:pPr>
          <a:r>
            <a:rPr lang="zh-CN" altLang="en-US" sz="1600" b="1" dirty="0" smtClean="0">
              <a:latin typeface="微软雅黑" panose="020B0503020204020204" pitchFamily="34" charset="-122"/>
              <a:ea typeface="微软雅黑" panose="020B0503020204020204" pitchFamily="34" charset="-122"/>
            </a:rPr>
            <a:t>对非合作讲“实”</a:t>
          </a:r>
          <a:endParaRPr lang="en-US" altLang="zh-CN" sz="1600" b="1" dirty="0" smtClean="0">
            <a:latin typeface="微软雅黑" panose="020B0503020204020204" pitchFamily="34" charset="-122"/>
            <a:ea typeface="微软雅黑" panose="020B0503020204020204" pitchFamily="34" charset="-122"/>
          </a:endParaRPr>
        </a:p>
        <a:p>
          <a:pPr>
            <a:lnSpc>
              <a:spcPts val="1920"/>
            </a:lnSpc>
          </a:pPr>
          <a:r>
            <a:rPr lang="zh-CN" altLang="en-US" sz="1600" b="1" dirty="0" smtClean="0">
              <a:latin typeface="微软雅黑" panose="020B0503020204020204" pitchFamily="34" charset="-122"/>
              <a:ea typeface="微软雅黑" panose="020B0503020204020204" pitchFamily="34" charset="-122"/>
            </a:rPr>
            <a:t>中非友好讲“亲”</a:t>
          </a:r>
          <a:endParaRPr lang="en-US" altLang="zh-CN" sz="1600" b="1" dirty="0" smtClean="0">
            <a:latin typeface="微软雅黑" panose="020B0503020204020204" pitchFamily="34" charset="-122"/>
            <a:ea typeface="微软雅黑" panose="020B0503020204020204" pitchFamily="34" charset="-122"/>
          </a:endParaRPr>
        </a:p>
        <a:p>
          <a:pPr>
            <a:lnSpc>
              <a:spcPts val="1920"/>
            </a:lnSpc>
          </a:pPr>
          <a:r>
            <a:rPr lang="zh-CN" altLang="en-US" sz="1600" b="1" dirty="0" smtClean="0">
              <a:latin typeface="微软雅黑" panose="020B0503020204020204" pitchFamily="34" charset="-122"/>
              <a:ea typeface="微软雅黑" panose="020B0503020204020204" pitchFamily="34" charset="-122"/>
            </a:rPr>
            <a:t>合作问题讲“诚”</a:t>
          </a:r>
          <a:endParaRPr lang="zh-CN" altLang="en-US" sz="1600" b="1" dirty="0">
            <a:latin typeface="微软雅黑" panose="020B0503020204020204" pitchFamily="34" charset="-122"/>
            <a:ea typeface="微软雅黑" panose="020B0503020204020204" pitchFamily="34" charset="-122"/>
          </a:endParaRPr>
        </a:p>
      </dgm:t>
    </dgm:pt>
    <dgm:pt modelId="{9BD6969E-32C0-4672-BB9A-E7C54D438997}" type="parTrans" cxnId="{6D87986B-28A4-47C0-B79F-303A5F142C66}">
      <dgm:prSet/>
      <dgm:spPr/>
      <dgm:t>
        <a:bodyPr/>
        <a:lstStyle/>
        <a:p>
          <a:endParaRPr lang="zh-CN" altLang="en-US"/>
        </a:p>
      </dgm:t>
    </dgm:pt>
    <dgm:pt modelId="{CCE4261A-5821-4B19-A9B0-10E47C8C9A4B}" type="sibTrans" cxnId="{6D87986B-28A4-47C0-B79F-303A5F142C66}">
      <dgm:prSet/>
      <dgm:spPr/>
      <dgm:t>
        <a:bodyPr/>
        <a:lstStyle/>
        <a:p>
          <a:endParaRPr lang="zh-CN" altLang="en-US"/>
        </a:p>
      </dgm:t>
    </dgm:pt>
    <dgm:pt modelId="{DE8A3CC1-9671-46F6-BCD0-BA89903C13B1}">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努力建设和平、增长、改革、文明四座桥梁。</a:t>
          </a:r>
          <a:endParaRPr lang="zh-CN" altLang="en-US" sz="1600" b="1" dirty="0">
            <a:latin typeface="微软雅黑" panose="020B0503020204020204" pitchFamily="34" charset="-122"/>
            <a:ea typeface="微软雅黑" panose="020B0503020204020204" pitchFamily="34" charset="-122"/>
          </a:endParaRPr>
        </a:p>
      </dgm:t>
    </dgm:pt>
    <dgm:pt modelId="{E13F80C1-7BDC-474F-90D6-04AB5DD37B0E}" type="parTrans" cxnId="{2BDBCBB1-6C68-4B6D-A2E3-1EBA8E13D072}">
      <dgm:prSet/>
      <dgm:spPr/>
      <dgm:t>
        <a:bodyPr/>
        <a:lstStyle/>
        <a:p>
          <a:endParaRPr lang="zh-CN" altLang="en-US"/>
        </a:p>
      </dgm:t>
    </dgm:pt>
    <dgm:pt modelId="{E13EB2B0-94E1-4DB3-BAB2-9FCB50AC53E1}" type="sibTrans" cxnId="{2BDBCBB1-6C68-4B6D-A2E3-1EBA8E13D072}">
      <dgm:prSet/>
      <dgm:spPr/>
      <dgm:t>
        <a:bodyPr/>
        <a:lstStyle/>
        <a:p>
          <a:endParaRPr lang="zh-CN" altLang="en-US"/>
        </a:p>
      </dgm:t>
    </dgm:pt>
    <dgm:pt modelId="{CCD07285-EFBC-47C8-90C3-BDBDF276D8F0}">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加强对话、增加互信、相互尊重、发展合作、管控分歧、合作共赢。</a:t>
          </a:r>
          <a:endParaRPr lang="zh-CN" altLang="en-US" sz="1600" b="1" dirty="0">
            <a:latin typeface="微软雅黑" panose="020B0503020204020204" pitchFamily="34" charset="-122"/>
            <a:ea typeface="微软雅黑" panose="020B0503020204020204" pitchFamily="34" charset="-122"/>
          </a:endParaRPr>
        </a:p>
      </dgm:t>
    </dgm:pt>
    <dgm:pt modelId="{AE651545-95FF-46EC-832E-B375D976738F}" type="parTrans" cxnId="{8EA42C5D-D89A-4BC7-8903-A1544792E6C0}">
      <dgm:prSet/>
      <dgm:spPr/>
      <dgm:t>
        <a:bodyPr/>
        <a:lstStyle/>
        <a:p>
          <a:endParaRPr lang="zh-CN" altLang="en-US"/>
        </a:p>
      </dgm:t>
    </dgm:pt>
    <dgm:pt modelId="{D457B874-ED82-4F4D-A7D6-7DFF3C0D661C}" type="sibTrans" cxnId="{8EA42C5D-D89A-4BC7-8903-A1544792E6C0}">
      <dgm:prSet/>
      <dgm:spPr/>
      <dgm:t>
        <a:bodyPr/>
        <a:lstStyle/>
        <a:p>
          <a:endParaRPr lang="zh-CN" altLang="en-US"/>
        </a:p>
      </dgm:t>
    </dgm:pt>
    <dgm:pt modelId="{B6620AA4-2300-4080-A159-F5BBB3024B9E}" type="pres">
      <dgm:prSet presAssocID="{D90EA3E5-72F5-4321-AB82-A4BC0263D1A6}" presName="cycle" presStyleCnt="0">
        <dgm:presLayoutVars>
          <dgm:dir/>
          <dgm:resizeHandles val="exact"/>
        </dgm:presLayoutVars>
      </dgm:prSet>
      <dgm:spPr/>
      <dgm:t>
        <a:bodyPr/>
        <a:lstStyle/>
        <a:p>
          <a:endParaRPr lang="zh-CN" altLang="en-US"/>
        </a:p>
      </dgm:t>
    </dgm:pt>
    <dgm:pt modelId="{B408F440-6CF7-4084-9AF4-D1FAA2355F23}" type="pres">
      <dgm:prSet presAssocID="{4C263537-AD31-4A4A-A70C-DF224C7186F3}" presName="node" presStyleLbl="node1" presStyleIdx="0" presStyleCnt="5" custScaleX="121964" custScaleY="81579" custRadScaleRad="105105" custRadScaleInc="-5855">
        <dgm:presLayoutVars>
          <dgm:bulletEnabled val="1"/>
        </dgm:presLayoutVars>
      </dgm:prSet>
      <dgm:spPr/>
      <dgm:t>
        <a:bodyPr/>
        <a:lstStyle/>
        <a:p>
          <a:endParaRPr lang="zh-CN" altLang="en-US"/>
        </a:p>
      </dgm:t>
    </dgm:pt>
    <dgm:pt modelId="{ECE27296-F01A-437E-99E5-B3E15F45E212}" type="pres">
      <dgm:prSet presAssocID="{4C263537-AD31-4A4A-A70C-DF224C7186F3}" presName="spNode" presStyleCnt="0"/>
      <dgm:spPr/>
    </dgm:pt>
    <dgm:pt modelId="{4577668E-5C3E-4AA8-8511-16ECCAE74CFB}" type="pres">
      <dgm:prSet presAssocID="{FECBCAFB-5192-4A06-B0E7-7FB36966239B}" presName="sibTrans" presStyleLbl="sibTrans1D1" presStyleIdx="0" presStyleCnt="5"/>
      <dgm:spPr/>
      <dgm:t>
        <a:bodyPr/>
        <a:lstStyle/>
        <a:p>
          <a:endParaRPr lang="zh-CN" altLang="en-US"/>
        </a:p>
      </dgm:t>
    </dgm:pt>
    <dgm:pt modelId="{80D1297D-8C13-47CD-8AC4-1981C2CC8D6A}" type="pres">
      <dgm:prSet presAssocID="{49ECB418-645B-4DA1-9739-F906AC9F0738}" presName="node" presStyleLbl="node1" presStyleIdx="1" presStyleCnt="5" custScaleX="135194">
        <dgm:presLayoutVars>
          <dgm:bulletEnabled val="1"/>
        </dgm:presLayoutVars>
      </dgm:prSet>
      <dgm:spPr/>
      <dgm:t>
        <a:bodyPr/>
        <a:lstStyle/>
        <a:p>
          <a:endParaRPr lang="zh-CN" altLang="en-US"/>
        </a:p>
      </dgm:t>
    </dgm:pt>
    <dgm:pt modelId="{D704BD42-7657-424C-81A4-70D5D0834A7C}" type="pres">
      <dgm:prSet presAssocID="{49ECB418-645B-4DA1-9739-F906AC9F0738}" presName="spNode" presStyleCnt="0"/>
      <dgm:spPr/>
    </dgm:pt>
    <dgm:pt modelId="{FAB92341-0F1E-436F-AFC9-F00C03355C86}" type="pres">
      <dgm:prSet presAssocID="{DBF942C9-BE7F-4C4A-A4C3-A108B6ECD38D}" presName="sibTrans" presStyleLbl="sibTrans1D1" presStyleIdx="1" presStyleCnt="5"/>
      <dgm:spPr/>
      <dgm:t>
        <a:bodyPr/>
        <a:lstStyle/>
        <a:p>
          <a:endParaRPr lang="zh-CN" altLang="en-US"/>
        </a:p>
      </dgm:t>
    </dgm:pt>
    <dgm:pt modelId="{157D1FB3-EFCC-4353-80A5-DF8D8158EE36}" type="pres">
      <dgm:prSet presAssocID="{E4ACAF1C-F077-4156-810B-6C9FEE414E72}" presName="node" presStyleLbl="node1" presStyleIdx="2" presStyleCnt="5" custScaleX="135194">
        <dgm:presLayoutVars>
          <dgm:bulletEnabled val="1"/>
        </dgm:presLayoutVars>
      </dgm:prSet>
      <dgm:spPr/>
      <dgm:t>
        <a:bodyPr/>
        <a:lstStyle/>
        <a:p>
          <a:endParaRPr lang="zh-CN" altLang="en-US"/>
        </a:p>
      </dgm:t>
    </dgm:pt>
    <dgm:pt modelId="{4F98789B-4AA0-4EA2-82AC-5F33F82321D3}" type="pres">
      <dgm:prSet presAssocID="{E4ACAF1C-F077-4156-810B-6C9FEE414E72}" presName="spNode" presStyleCnt="0"/>
      <dgm:spPr/>
    </dgm:pt>
    <dgm:pt modelId="{E629C828-72FD-4397-B4FC-EEEAED3823B7}" type="pres">
      <dgm:prSet presAssocID="{CCE4261A-5821-4B19-A9B0-10E47C8C9A4B}" presName="sibTrans" presStyleLbl="sibTrans1D1" presStyleIdx="2" presStyleCnt="5"/>
      <dgm:spPr/>
      <dgm:t>
        <a:bodyPr/>
        <a:lstStyle/>
        <a:p>
          <a:endParaRPr lang="zh-CN" altLang="en-US"/>
        </a:p>
      </dgm:t>
    </dgm:pt>
    <dgm:pt modelId="{62A2E426-5929-4342-97E7-F98318CB40F3}" type="pres">
      <dgm:prSet presAssocID="{DE8A3CC1-9671-46F6-BCD0-BA89903C13B1}" presName="node" presStyleLbl="node1" presStyleIdx="3" presStyleCnt="5" custScaleX="135194" custScaleY="101968">
        <dgm:presLayoutVars>
          <dgm:bulletEnabled val="1"/>
        </dgm:presLayoutVars>
      </dgm:prSet>
      <dgm:spPr/>
      <dgm:t>
        <a:bodyPr/>
        <a:lstStyle/>
        <a:p>
          <a:endParaRPr lang="zh-CN" altLang="en-US"/>
        </a:p>
      </dgm:t>
    </dgm:pt>
    <dgm:pt modelId="{F39150BC-8E1D-428D-9A84-C1E0D2282F4C}" type="pres">
      <dgm:prSet presAssocID="{DE8A3CC1-9671-46F6-BCD0-BA89903C13B1}" presName="spNode" presStyleCnt="0"/>
      <dgm:spPr/>
    </dgm:pt>
    <dgm:pt modelId="{6BD5E2EF-05D3-43E8-B251-0C68BDE79363}" type="pres">
      <dgm:prSet presAssocID="{E13EB2B0-94E1-4DB3-BAB2-9FCB50AC53E1}" presName="sibTrans" presStyleLbl="sibTrans1D1" presStyleIdx="3" presStyleCnt="5"/>
      <dgm:spPr/>
      <dgm:t>
        <a:bodyPr/>
        <a:lstStyle/>
        <a:p>
          <a:endParaRPr lang="zh-CN" altLang="en-US"/>
        </a:p>
      </dgm:t>
    </dgm:pt>
    <dgm:pt modelId="{DFC18953-0F8B-4831-9BF9-92D7BC8FE431}" type="pres">
      <dgm:prSet presAssocID="{CCD07285-EFBC-47C8-90C3-BDBDF276D8F0}" presName="node" presStyleLbl="node1" presStyleIdx="4" presStyleCnt="5" custScaleX="135283" custScaleY="102020">
        <dgm:presLayoutVars>
          <dgm:bulletEnabled val="1"/>
        </dgm:presLayoutVars>
      </dgm:prSet>
      <dgm:spPr/>
      <dgm:t>
        <a:bodyPr/>
        <a:lstStyle/>
        <a:p>
          <a:endParaRPr lang="zh-CN" altLang="en-US"/>
        </a:p>
      </dgm:t>
    </dgm:pt>
    <dgm:pt modelId="{3F929B71-F33C-4B37-A869-697E955A3331}" type="pres">
      <dgm:prSet presAssocID="{CCD07285-EFBC-47C8-90C3-BDBDF276D8F0}" presName="spNode" presStyleCnt="0"/>
      <dgm:spPr/>
    </dgm:pt>
    <dgm:pt modelId="{92598448-0885-4BAB-9902-530C0B22E4B2}" type="pres">
      <dgm:prSet presAssocID="{D457B874-ED82-4F4D-A7D6-7DFF3C0D661C}" presName="sibTrans" presStyleLbl="sibTrans1D1" presStyleIdx="4" presStyleCnt="5"/>
      <dgm:spPr/>
      <dgm:t>
        <a:bodyPr/>
        <a:lstStyle/>
        <a:p>
          <a:endParaRPr lang="zh-CN" altLang="en-US"/>
        </a:p>
      </dgm:t>
    </dgm:pt>
  </dgm:ptLst>
  <dgm:cxnLst>
    <dgm:cxn modelId="{9B0B9EDF-1F87-41A1-A2CB-837849703BF7}" type="presOf" srcId="{FECBCAFB-5192-4A06-B0E7-7FB36966239B}" destId="{4577668E-5C3E-4AA8-8511-16ECCAE74CFB}" srcOrd="0" destOrd="0" presId="urn:microsoft.com/office/officeart/2005/8/layout/cycle6"/>
    <dgm:cxn modelId="{2BDBCBB1-6C68-4B6D-A2E3-1EBA8E13D072}" srcId="{D90EA3E5-72F5-4321-AB82-A4BC0263D1A6}" destId="{DE8A3CC1-9671-46F6-BCD0-BA89903C13B1}" srcOrd="3" destOrd="0" parTransId="{E13F80C1-7BDC-474F-90D6-04AB5DD37B0E}" sibTransId="{E13EB2B0-94E1-4DB3-BAB2-9FCB50AC53E1}"/>
    <dgm:cxn modelId="{DDC3E7FA-0C88-491C-84A7-65ECE83E0599}" type="presOf" srcId="{DBF942C9-BE7F-4C4A-A4C3-A108B6ECD38D}" destId="{FAB92341-0F1E-436F-AFC9-F00C03355C86}" srcOrd="0" destOrd="0" presId="urn:microsoft.com/office/officeart/2005/8/layout/cycle6"/>
    <dgm:cxn modelId="{1FA6ED14-385F-451B-8684-A8B9546932F0}" type="presOf" srcId="{E4ACAF1C-F077-4156-810B-6C9FEE414E72}" destId="{157D1FB3-EFCC-4353-80A5-DF8D8158EE36}" srcOrd="0" destOrd="0" presId="urn:microsoft.com/office/officeart/2005/8/layout/cycle6"/>
    <dgm:cxn modelId="{D9759C01-5FF6-4D37-9F5D-3F0D8AF0FA85}" type="presOf" srcId="{49ECB418-645B-4DA1-9739-F906AC9F0738}" destId="{80D1297D-8C13-47CD-8AC4-1981C2CC8D6A}" srcOrd="0" destOrd="0" presId="urn:microsoft.com/office/officeart/2005/8/layout/cycle6"/>
    <dgm:cxn modelId="{7A9CA431-39E6-4F9B-97B9-EDAA9FD9E004}" type="presOf" srcId="{D457B874-ED82-4F4D-A7D6-7DFF3C0D661C}" destId="{92598448-0885-4BAB-9902-530C0B22E4B2}" srcOrd="0" destOrd="0" presId="urn:microsoft.com/office/officeart/2005/8/layout/cycle6"/>
    <dgm:cxn modelId="{A4DFD789-FE7D-4064-82E7-329428B07FCC}" type="presOf" srcId="{4C263537-AD31-4A4A-A70C-DF224C7186F3}" destId="{B408F440-6CF7-4084-9AF4-D1FAA2355F23}" srcOrd="0" destOrd="0" presId="urn:microsoft.com/office/officeart/2005/8/layout/cycle6"/>
    <dgm:cxn modelId="{0DBC2F99-4CFD-44DE-A7D7-7537244256C6}" srcId="{D90EA3E5-72F5-4321-AB82-A4BC0263D1A6}" destId="{4C263537-AD31-4A4A-A70C-DF224C7186F3}" srcOrd="0" destOrd="0" parTransId="{2FDD80FF-91E1-4C6E-BE48-56E0E763B075}" sibTransId="{FECBCAFB-5192-4A06-B0E7-7FB36966239B}"/>
    <dgm:cxn modelId="{E19F5291-0B56-4249-B52E-106A3E5B651F}" type="presOf" srcId="{CCD07285-EFBC-47C8-90C3-BDBDF276D8F0}" destId="{DFC18953-0F8B-4831-9BF9-92D7BC8FE431}" srcOrd="0" destOrd="0" presId="urn:microsoft.com/office/officeart/2005/8/layout/cycle6"/>
    <dgm:cxn modelId="{72AC0021-DA56-42D3-823D-7265D9D616EA}" srcId="{D90EA3E5-72F5-4321-AB82-A4BC0263D1A6}" destId="{49ECB418-645B-4DA1-9739-F906AC9F0738}" srcOrd="1" destOrd="0" parTransId="{587FCE0C-71A5-47D3-B49A-1C0C5CD576A2}" sibTransId="{DBF942C9-BE7F-4C4A-A4C3-A108B6ECD38D}"/>
    <dgm:cxn modelId="{5B3E9925-AFDD-4F5C-B358-BBA551D92FD3}" type="presOf" srcId="{D90EA3E5-72F5-4321-AB82-A4BC0263D1A6}" destId="{B6620AA4-2300-4080-A159-F5BBB3024B9E}" srcOrd="0" destOrd="0" presId="urn:microsoft.com/office/officeart/2005/8/layout/cycle6"/>
    <dgm:cxn modelId="{6D87986B-28A4-47C0-B79F-303A5F142C66}" srcId="{D90EA3E5-72F5-4321-AB82-A4BC0263D1A6}" destId="{E4ACAF1C-F077-4156-810B-6C9FEE414E72}" srcOrd="2" destOrd="0" parTransId="{9BD6969E-32C0-4672-BB9A-E7C54D438997}" sibTransId="{CCE4261A-5821-4B19-A9B0-10E47C8C9A4B}"/>
    <dgm:cxn modelId="{40C43ADA-5A84-4741-AC23-927762CB48EC}" type="presOf" srcId="{DE8A3CC1-9671-46F6-BCD0-BA89903C13B1}" destId="{62A2E426-5929-4342-97E7-F98318CB40F3}" srcOrd="0" destOrd="0" presId="urn:microsoft.com/office/officeart/2005/8/layout/cycle6"/>
    <dgm:cxn modelId="{245121BD-3BC5-4095-95FF-31AC5C991942}" type="presOf" srcId="{E13EB2B0-94E1-4DB3-BAB2-9FCB50AC53E1}" destId="{6BD5E2EF-05D3-43E8-B251-0C68BDE79363}" srcOrd="0" destOrd="0" presId="urn:microsoft.com/office/officeart/2005/8/layout/cycle6"/>
    <dgm:cxn modelId="{3656F3E0-7627-4BE5-9779-5A438AE451A3}" type="presOf" srcId="{CCE4261A-5821-4B19-A9B0-10E47C8C9A4B}" destId="{E629C828-72FD-4397-B4FC-EEEAED3823B7}" srcOrd="0" destOrd="0" presId="urn:microsoft.com/office/officeart/2005/8/layout/cycle6"/>
    <dgm:cxn modelId="{8EA42C5D-D89A-4BC7-8903-A1544792E6C0}" srcId="{D90EA3E5-72F5-4321-AB82-A4BC0263D1A6}" destId="{CCD07285-EFBC-47C8-90C3-BDBDF276D8F0}" srcOrd="4" destOrd="0" parTransId="{AE651545-95FF-46EC-832E-B375D976738F}" sibTransId="{D457B874-ED82-4F4D-A7D6-7DFF3C0D661C}"/>
    <dgm:cxn modelId="{C28A47C1-CCF5-440B-933A-6AA5E4820468}" type="presParOf" srcId="{B6620AA4-2300-4080-A159-F5BBB3024B9E}" destId="{B408F440-6CF7-4084-9AF4-D1FAA2355F23}" srcOrd="0" destOrd="0" presId="urn:microsoft.com/office/officeart/2005/8/layout/cycle6"/>
    <dgm:cxn modelId="{3286ADB4-FFAA-41BA-A65B-E4C37C9FFB38}" type="presParOf" srcId="{B6620AA4-2300-4080-A159-F5BBB3024B9E}" destId="{ECE27296-F01A-437E-99E5-B3E15F45E212}" srcOrd="1" destOrd="0" presId="urn:microsoft.com/office/officeart/2005/8/layout/cycle6"/>
    <dgm:cxn modelId="{477A1C2B-85D9-4C31-B199-D35114A44042}" type="presParOf" srcId="{B6620AA4-2300-4080-A159-F5BBB3024B9E}" destId="{4577668E-5C3E-4AA8-8511-16ECCAE74CFB}" srcOrd="2" destOrd="0" presId="urn:microsoft.com/office/officeart/2005/8/layout/cycle6"/>
    <dgm:cxn modelId="{C3AFF559-30BA-4E94-A6E8-1D74A4A6E5D5}" type="presParOf" srcId="{B6620AA4-2300-4080-A159-F5BBB3024B9E}" destId="{80D1297D-8C13-47CD-8AC4-1981C2CC8D6A}" srcOrd="3" destOrd="0" presId="urn:microsoft.com/office/officeart/2005/8/layout/cycle6"/>
    <dgm:cxn modelId="{2C5A1D1A-6285-488B-97C4-9976B605BC06}" type="presParOf" srcId="{B6620AA4-2300-4080-A159-F5BBB3024B9E}" destId="{D704BD42-7657-424C-81A4-70D5D0834A7C}" srcOrd="4" destOrd="0" presId="urn:microsoft.com/office/officeart/2005/8/layout/cycle6"/>
    <dgm:cxn modelId="{AE5981A9-2C76-45FF-9251-928212BC23F2}" type="presParOf" srcId="{B6620AA4-2300-4080-A159-F5BBB3024B9E}" destId="{FAB92341-0F1E-436F-AFC9-F00C03355C86}" srcOrd="5" destOrd="0" presId="urn:microsoft.com/office/officeart/2005/8/layout/cycle6"/>
    <dgm:cxn modelId="{23D74B88-B9B6-4283-B64F-C68DC6F32EB2}" type="presParOf" srcId="{B6620AA4-2300-4080-A159-F5BBB3024B9E}" destId="{157D1FB3-EFCC-4353-80A5-DF8D8158EE36}" srcOrd="6" destOrd="0" presId="urn:microsoft.com/office/officeart/2005/8/layout/cycle6"/>
    <dgm:cxn modelId="{38644FD6-E091-4CF9-BABB-311E7F9A4FEA}" type="presParOf" srcId="{B6620AA4-2300-4080-A159-F5BBB3024B9E}" destId="{4F98789B-4AA0-4EA2-82AC-5F33F82321D3}" srcOrd="7" destOrd="0" presId="urn:microsoft.com/office/officeart/2005/8/layout/cycle6"/>
    <dgm:cxn modelId="{7367E20C-6E17-48F6-8271-09B356A8181A}" type="presParOf" srcId="{B6620AA4-2300-4080-A159-F5BBB3024B9E}" destId="{E629C828-72FD-4397-B4FC-EEEAED3823B7}" srcOrd="8" destOrd="0" presId="urn:microsoft.com/office/officeart/2005/8/layout/cycle6"/>
    <dgm:cxn modelId="{CB43DC67-F668-4B6E-9EBF-D8CF476247DC}" type="presParOf" srcId="{B6620AA4-2300-4080-A159-F5BBB3024B9E}" destId="{62A2E426-5929-4342-97E7-F98318CB40F3}" srcOrd="9" destOrd="0" presId="urn:microsoft.com/office/officeart/2005/8/layout/cycle6"/>
    <dgm:cxn modelId="{B7BF092E-56DF-46B9-90F5-757987A6AF91}" type="presParOf" srcId="{B6620AA4-2300-4080-A159-F5BBB3024B9E}" destId="{F39150BC-8E1D-428D-9A84-C1E0D2282F4C}" srcOrd="10" destOrd="0" presId="urn:microsoft.com/office/officeart/2005/8/layout/cycle6"/>
    <dgm:cxn modelId="{D07C111C-717F-49F0-9370-27EB90DC5048}" type="presParOf" srcId="{B6620AA4-2300-4080-A159-F5BBB3024B9E}" destId="{6BD5E2EF-05D3-43E8-B251-0C68BDE79363}" srcOrd="11" destOrd="0" presId="urn:microsoft.com/office/officeart/2005/8/layout/cycle6"/>
    <dgm:cxn modelId="{E91ECC1A-C0CA-48CF-8E9C-0384A245660D}" type="presParOf" srcId="{B6620AA4-2300-4080-A159-F5BBB3024B9E}" destId="{DFC18953-0F8B-4831-9BF9-92D7BC8FE431}" srcOrd="12" destOrd="0" presId="urn:microsoft.com/office/officeart/2005/8/layout/cycle6"/>
    <dgm:cxn modelId="{6A954194-74B4-4392-BBFA-785E3BC07A4D}" type="presParOf" srcId="{B6620AA4-2300-4080-A159-F5BBB3024B9E}" destId="{3F929B71-F33C-4B37-A869-697E955A3331}" srcOrd="13" destOrd="0" presId="urn:microsoft.com/office/officeart/2005/8/layout/cycle6"/>
    <dgm:cxn modelId="{52C0BE36-43B3-40BC-A154-F3872A4B4198}" type="presParOf" srcId="{B6620AA4-2300-4080-A159-F5BBB3024B9E}" destId="{92598448-0885-4BAB-9902-530C0B22E4B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89494B-F466-40A8-BDC1-2E7D994AB98A}" type="datetimeFigureOut">
              <a:rPr lang="zh-CN" altLang="en-US" smtClean="0"/>
              <a:t>2018-06-30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98B60-CA8B-45FD-BDD8-100956300B1F}" type="slidenum">
              <a:rPr lang="zh-CN" altLang="en-US" smtClean="0"/>
              <a:t>‹#›</a:t>
            </a:fld>
            <a:endParaRPr lang="zh-CN" altLang="en-US"/>
          </a:p>
        </p:txBody>
      </p:sp>
    </p:spTree>
    <p:extLst>
      <p:ext uri="{BB962C8B-B14F-4D97-AF65-F5344CB8AC3E}">
        <p14:creationId xmlns:p14="http://schemas.microsoft.com/office/powerpoint/2010/main" val="152409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A7FDB-4D8B-4EB5-ADAA-90497682C5FA}" type="datetimeFigureOut">
              <a:rPr lang="zh-CN" altLang="en-US" smtClean="0"/>
              <a:t>2018-06-30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C8D2F-F443-4A9E-8BD0-6284A4D4D4DE}" type="slidenum">
              <a:rPr lang="zh-CN" altLang="en-US" smtClean="0"/>
              <a:t>‹#›</a:t>
            </a:fld>
            <a:endParaRPr lang="zh-CN" altLang="en-US"/>
          </a:p>
        </p:txBody>
      </p:sp>
    </p:spTree>
    <p:extLst>
      <p:ext uri="{BB962C8B-B14F-4D97-AF65-F5344CB8AC3E}">
        <p14:creationId xmlns:p14="http://schemas.microsoft.com/office/powerpoint/2010/main" val="225646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extLst>
      <p:ext uri="{BB962C8B-B14F-4D97-AF65-F5344CB8AC3E}">
        <p14:creationId xmlns:p14="http://schemas.microsoft.com/office/powerpoint/2010/main" val="289750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a:t>
            </a:fld>
            <a:endParaRPr lang="zh-CN" altLang="en-US"/>
          </a:p>
        </p:txBody>
      </p:sp>
    </p:spTree>
    <p:extLst>
      <p:ext uri="{BB962C8B-B14F-4D97-AF65-F5344CB8AC3E}">
        <p14:creationId xmlns:p14="http://schemas.microsoft.com/office/powerpoint/2010/main" val="275804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11</a:t>
            </a:fld>
            <a:endParaRPr lang="zh-CN" altLang="en-US"/>
          </a:p>
        </p:txBody>
      </p:sp>
    </p:spTree>
    <p:extLst>
      <p:ext uri="{BB962C8B-B14F-4D97-AF65-F5344CB8AC3E}">
        <p14:creationId xmlns:p14="http://schemas.microsoft.com/office/powerpoint/2010/main" val="278164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12</a:t>
            </a:fld>
            <a:endParaRPr lang="zh-CN" altLang="en-US"/>
          </a:p>
        </p:txBody>
      </p:sp>
    </p:spTree>
    <p:extLst>
      <p:ext uri="{BB962C8B-B14F-4D97-AF65-F5344CB8AC3E}">
        <p14:creationId xmlns:p14="http://schemas.microsoft.com/office/powerpoint/2010/main" val="169017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13</a:t>
            </a:fld>
            <a:endParaRPr lang="zh-CN" altLang="en-US"/>
          </a:p>
        </p:txBody>
      </p:sp>
    </p:spTree>
    <p:extLst>
      <p:ext uri="{BB962C8B-B14F-4D97-AF65-F5344CB8AC3E}">
        <p14:creationId xmlns:p14="http://schemas.microsoft.com/office/powerpoint/2010/main" val="185697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14</a:t>
            </a:fld>
            <a:endParaRPr lang="zh-CN" altLang="en-US"/>
          </a:p>
        </p:txBody>
      </p:sp>
    </p:spTree>
    <p:extLst>
      <p:ext uri="{BB962C8B-B14F-4D97-AF65-F5344CB8AC3E}">
        <p14:creationId xmlns:p14="http://schemas.microsoft.com/office/powerpoint/2010/main" val="256872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15</a:t>
            </a:fld>
            <a:endParaRPr lang="zh-CN" altLang="en-US"/>
          </a:p>
        </p:txBody>
      </p:sp>
    </p:spTree>
    <p:extLst>
      <p:ext uri="{BB962C8B-B14F-4D97-AF65-F5344CB8AC3E}">
        <p14:creationId xmlns:p14="http://schemas.microsoft.com/office/powerpoint/2010/main" val="61247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16</a:t>
            </a:fld>
            <a:endParaRPr lang="zh-CN" altLang="en-US"/>
          </a:p>
        </p:txBody>
      </p:sp>
    </p:spTree>
    <p:extLst>
      <p:ext uri="{BB962C8B-B14F-4D97-AF65-F5344CB8AC3E}">
        <p14:creationId xmlns:p14="http://schemas.microsoft.com/office/powerpoint/2010/main" val="369952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17</a:t>
            </a:fld>
            <a:endParaRPr lang="zh-CN" altLang="en-US"/>
          </a:p>
        </p:txBody>
      </p:sp>
    </p:spTree>
    <p:extLst>
      <p:ext uri="{BB962C8B-B14F-4D97-AF65-F5344CB8AC3E}">
        <p14:creationId xmlns:p14="http://schemas.microsoft.com/office/powerpoint/2010/main" val="229256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19</a:t>
            </a:fld>
            <a:endParaRPr lang="zh-CN" altLang="en-US"/>
          </a:p>
        </p:txBody>
      </p:sp>
    </p:spTree>
    <p:extLst>
      <p:ext uri="{BB962C8B-B14F-4D97-AF65-F5344CB8AC3E}">
        <p14:creationId xmlns:p14="http://schemas.microsoft.com/office/powerpoint/2010/main" val="151022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20</a:t>
            </a:fld>
            <a:endParaRPr lang="zh-CN" altLang="en-US"/>
          </a:p>
        </p:txBody>
      </p:sp>
    </p:spTree>
    <p:extLst>
      <p:ext uri="{BB962C8B-B14F-4D97-AF65-F5344CB8AC3E}">
        <p14:creationId xmlns:p14="http://schemas.microsoft.com/office/powerpoint/2010/main" val="129916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a:t>
            </a:fld>
            <a:endParaRPr lang="zh-CN" altLang="en-US"/>
          </a:p>
        </p:txBody>
      </p:sp>
    </p:spTree>
    <p:extLst>
      <p:ext uri="{BB962C8B-B14F-4D97-AF65-F5344CB8AC3E}">
        <p14:creationId xmlns:p14="http://schemas.microsoft.com/office/powerpoint/2010/main" val="15288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21</a:t>
            </a:fld>
            <a:endParaRPr lang="zh-CN" altLang="en-US"/>
          </a:p>
        </p:txBody>
      </p:sp>
    </p:spTree>
    <p:extLst>
      <p:ext uri="{BB962C8B-B14F-4D97-AF65-F5344CB8AC3E}">
        <p14:creationId xmlns:p14="http://schemas.microsoft.com/office/powerpoint/2010/main" val="391320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22</a:t>
            </a:fld>
            <a:endParaRPr lang="zh-CN" altLang="en-US"/>
          </a:p>
        </p:txBody>
      </p:sp>
    </p:spTree>
    <p:extLst>
      <p:ext uri="{BB962C8B-B14F-4D97-AF65-F5344CB8AC3E}">
        <p14:creationId xmlns:p14="http://schemas.microsoft.com/office/powerpoint/2010/main" val="278872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23</a:t>
            </a:fld>
            <a:endParaRPr lang="zh-CN" altLang="en-US"/>
          </a:p>
        </p:txBody>
      </p:sp>
    </p:spTree>
    <p:extLst>
      <p:ext uri="{BB962C8B-B14F-4D97-AF65-F5344CB8AC3E}">
        <p14:creationId xmlns:p14="http://schemas.microsoft.com/office/powerpoint/2010/main" val="59669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3</a:t>
            </a:fld>
            <a:endParaRPr lang="zh-CN" altLang="en-US"/>
          </a:p>
        </p:txBody>
      </p:sp>
    </p:spTree>
    <p:extLst>
      <p:ext uri="{BB962C8B-B14F-4D97-AF65-F5344CB8AC3E}">
        <p14:creationId xmlns:p14="http://schemas.microsoft.com/office/powerpoint/2010/main" val="266055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4</a:t>
            </a:fld>
            <a:endParaRPr lang="zh-CN" altLang="en-US"/>
          </a:p>
        </p:txBody>
      </p:sp>
    </p:spTree>
    <p:extLst>
      <p:ext uri="{BB962C8B-B14F-4D97-AF65-F5344CB8AC3E}">
        <p14:creationId xmlns:p14="http://schemas.microsoft.com/office/powerpoint/2010/main" val="148767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5</a:t>
            </a:fld>
            <a:endParaRPr lang="zh-CN" altLang="en-US"/>
          </a:p>
        </p:txBody>
      </p:sp>
    </p:spTree>
    <p:extLst>
      <p:ext uri="{BB962C8B-B14F-4D97-AF65-F5344CB8AC3E}">
        <p14:creationId xmlns:p14="http://schemas.microsoft.com/office/powerpoint/2010/main" val="66925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6</a:t>
            </a:fld>
            <a:endParaRPr lang="zh-CN" altLang="en-US"/>
          </a:p>
        </p:txBody>
      </p:sp>
    </p:spTree>
    <p:extLst>
      <p:ext uri="{BB962C8B-B14F-4D97-AF65-F5344CB8AC3E}">
        <p14:creationId xmlns:p14="http://schemas.microsoft.com/office/powerpoint/2010/main" val="294433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7</a:t>
            </a:fld>
            <a:endParaRPr lang="zh-CN" altLang="en-US"/>
          </a:p>
        </p:txBody>
      </p:sp>
    </p:spTree>
    <p:extLst>
      <p:ext uri="{BB962C8B-B14F-4D97-AF65-F5344CB8AC3E}">
        <p14:creationId xmlns:p14="http://schemas.microsoft.com/office/powerpoint/2010/main" val="41809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8</a:t>
            </a:fld>
            <a:endParaRPr lang="zh-CN" altLang="en-US"/>
          </a:p>
        </p:txBody>
      </p:sp>
    </p:spTree>
    <p:extLst>
      <p:ext uri="{BB962C8B-B14F-4D97-AF65-F5344CB8AC3E}">
        <p14:creationId xmlns:p14="http://schemas.microsoft.com/office/powerpoint/2010/main" val="68365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a:t>
            </a:fld>
            <a:endParaRPr lang="zh-CN" altLang="en-US"/>
          </a:p>
        </p:txBody>
      </p:sp>
    </p:spTree>
    <p:extLst>
      <p:ext uri="{BB962C8B-B14F-4D97-AF65-F5344CB8AC3E}">
        <p14:creationId xmlns:p14="http://schemas.microsoft.com/office/powerpoint/2010/main" val="46789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09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75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Freeform 9"/>
          <p:cNvSpPr>
            <a:spLocks/>
          </p:cNvSpPr>
          <p:nvPr userDrawn="1"/>
        </p:nvSpPr>
        <p:spPr bwMode="auto">
          <a:xfrm>
            <a:off x="285924" y="249906"/>
            <a:ext cx="797890" cy="65136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4" name="直接连接符 3"/>
          <p:cNvCxnSpPr/>
          <p:nvPr userDrawn="1"/>
        </p:nvCxnSpPr>
        <p:spPr>
          <a:xfrm flipV="1">
            <a:off x="0" y="1080000"/>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ome">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32"/>
          <a:stretch/>
        </p:blipFill>
        <p:spPr>
          <a:xfrm>
            <a:off x="-1" y="4136571"/>
            <a:ext cx="12191033" cy="2721429"/>
          </a:xfrm>
          <a:prstGeom prst="rect">
            <a:avLst/>
          </a:prstGeom>
        </p:spPr>
      </p:pic>
    </p:spTree>
    <p:extLst>
      <p:ext uri="{BB962C8B-B14F-4D97-AF65-F5344CB8AC3E}">
        <p14:creationId xmlns:p14="http://schemas.microsoft.com/office/powerpoint/2010/main" val="32464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74832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18.png"/><Relationship Id="rId12" Type="http://schemas.microsoft.com/office/2007/relationships/hdphoto" Target="../media/hdphoto7.wdp"/><Relationship Id="rId2" Type="http://schemas.openxmlformats.org/officeDocument/2006/relationships/diagramData" Target="../diagrams/data1.xml"/><Relationship Id="rId16" Type="http://schemas.microsoft.com/office/2007/relationships/hdphoto" Target="../media/hdphoto9.wdp"/><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5" Type="http://schemas.openxmlformats.org/officeDocument/2006/relationships/image" Target="../media/image22.png"/><Relationship Id="rId10" Type="http://schemas.microsoft.com/office/2007/relationships/hdphoto" Target="../media/hdphoto6.wdp"/><Relationship Id="rId4" Type="http://schemas.openxmlformats.org/officeDocument/2006/relationships/diagramQuickStyle" Target="../diagrams/quickStyle1.xml"/><Relationship Id="rId9" Type="http://schemas.openxmlformats.org/officeDocument/2006/relationships/image" Target="../media/image19.png"/><Relationship Id="rId1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2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3.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066" y="5128966"/>
            <a:ext cx="1152244" cy="66452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40" y="5105510"/>
            <a:ext cx="1066892" cy="682811"/>
          </a:xfrm>
          <a:prstGeom prst="rect">
            <a:avLst/>
          </a:prstGeom>
        </p:spPr>
      </p:pic>
      <p:grpSp>
        <p:nvGrpSpPr>
          <p:cNvPr id="10" name="组合 9"/>
          <p:cNvGrpSpPr/>
          <p:nvPr/>
        </p:nvGrpSpPr>
        <p:grpSpPr>
          <a:xfrm>
            <a:off x="5211766" y="449853"/>
            <a:ext cx="1800000" cy="1800000"/>
            <a:chOff x="3851921" y="107991"/>
            <a:chExt cx="1792566" cy="1792567"/>
          </a:xfrm>
        </p:grpSpPr>
        <p:sp>
          <p:nvSpPr>
            <p:cNvPr id="11"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9"/>
          <p:cNvSpPr/>
          <p:nvPr/>
        </p:nvSpPr>
        <p:spPr>
          <a:xfrm>
            <a:off x="3576000" y="4181727"/>
            <a:ext cx="5040000" cy="576000"/>
          </a:xfrm>
          <a:prstGeom prst="roundRect">
            <a:avLst>
              <a:gd name="adj"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XXXX</a:t>
            </a:r>
            <a:r>
              <a:rPr lang="zh-CN" altLang="en-US" sz="2000" b="1" dirty="0" smtClean="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党支部</a:t>
            </a:r>
            <a:endParaRPr lang="en-US" altLang="zh-CN" sz="2000" b="1" dirty="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grpSp>
        <p:nvGrpSpPr>
          <p:cNvPr id="14" name="组合 13"/>
          <p:cNvGrpSpPr/>
          <p:nvPr/>
        </p:nvGrpSpPr>
        <p:grpSpPr>
          <a:xfrm>
            <a:off x="1626927" y="2463800"/>
            <a:ext cx="9144000" cy="1311128"/>
            <a:chOff x="1153417" y="1928690"/>
            <a:chExt cx="9144000" cy="1311128"/>
          </a:xfrm>
        </p:grpSpPr>
        <p:sp>
          <p:nvSpPr>
            <p:cNvPr id="15" name="党"/>
            <p:cNvSpPr txBox="1"/>
            <p:nvPr/>
          </p:nvSpPr>
          <p:spPr>
            <a:xfrm>
              <a:off x="1153417" y="1928690"/>
              <a:ext cx="9144000" cy="1311128"/>
            </a:xfrm>
            <a:prstGeom prst="rect">
              <a:avLst/>
            </a:prstGeom>
            <a:noFill/>
            <a:ln>
              <a:noFill/>
            </a:ln>
            <a:effectLst>
              <a:innerShdw blurRad="63500" dist="50800" dir="16200000">
                <a:prstClr val="black">
                  <a:alpha val="50000"/>
                </a:prstClr>
              </a:innerShdw>
            </a:effectLst>
          </p:spPr>
          <p:txBody>
            <a:bodyPr wrap="square" rtlCol="0">
              <a:spAutoFit/>
            </a:bodyPr>
            <a:lstStyle/>
            <a:p>
              <a:pPr>
                <a:lnSpc>
                  <a:spcPct val="110000"/>
                </a:lnSpc>
              </a:pPr>
              <a:r>
                <a:rPr lang="en-US" altLang="zh-CN" sz="7200" b="1" dirty="0" smtClean="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rPr>
                <a:t>《</a:t>
              </a:r>
              <a:r>
                <a:rPr lang="zh-CN" altLang="en-US" sz="7200" b="1" dirty="0" smtClean="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rPr>
                <a:t>习近平谈治国理政</a:t>
              </a:r>
              <a:r>
                <a:rPr lang="en-US" altLang="zh-CN" sz="7200" b="1" dirty="0" smtClean="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rPr>
                <a:t>》</a:t>
              </a:r>
              <a:endParaRPr lang="en-US" altLang="zh-CN" sz="7200" b="1" dirty="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endParaRPr>
            </a:p>
          </p:txBody>
        </p:sp>
        <p:sp>
          <p:nvSpPr>
            <p:cNvPr id="18" name="矩形 17"/>
            <p:cNvSpPr/>
            <p:nvPr/>
          </p:nvSpPr>
          <p:spPr>
            <a:xfrm>
              <a:off x="1369007" y="2007665"/>
              <a:ext cx="3186124" cy="769441"/>
            </a:xfrm>
            <a:prstGeom prst="rect">
              <a:avLst/>
            </a:prstGeom>
          </p:spPr>
          <p:txBody>
            <a:bodyPr wrap="square">
              <a:spAutoFit/>
            </a:bodyPr>
            <a:lstStyle/>
            <a:p>
              <a:pPr algn="ctr"/>
              <a:endParaRPr lang="en-US" altLang="zh-CN" sz="4400" b="1" dirty="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endParaRPr>
            </a:p>
          </p:txBody>
        </p:sp>
      </p:grpSp>
      <p:sp>
        <p:nvSpPr>
          <p:cNvPr id="19" name="矩形 18"/>
          <p:cNvSpPr/>
          <p:nvPr/>
        </p:nvSpPr>
        <p:spPr>
          <a:xfrm>
            <a:off x="0" y="-12876"/>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814709"/>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853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42" presetClass="path" presetSubtype="0" accel="50000" decel="50000" fill="hold" nodeType="withEffect">
                                  <p:stCondLst>
                                    <p:cond delay="1000"/>
                                  </p:stCondLst>
                                  <p:childTnLst>
                                    <p:animMotion origin="layout" path="M 3.54167E-6 3.7037E-6 L 0.1552 -0.10741 " pathEditMode="relative" rAng="0" ptsTypes="AA">
                                      <p:cBhvr>
                                        <p:cTn id="11" dur="1000" spd="-100000" fill="hold"/>
                                        <p:tgtEl>
                                          <p:spTgt spid="7"/>
                                        </p:tgtEl>
                                        <p:attrNameLst>
                                          <p:attrName>ppt_x</p:attrName>
                                          <p:attrName>ppt_y</p:attrName>
                                        </p:attrNameLst>
                                      </p:cBhvr>
                                      <p:rCtr x="7760" y="-5370"/>
                                    </p:animMotion>
                                  </p:childTnLst>
                                </p:cTn>
                              </p:par>
                              <p:par>
                                <p:cTn id="12" presetID="53" presetClass="entr" presetSubtype="16"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p:cTn id="14" dur="750" fill="hold"/>
                                        <p:tgtEl>
                                          <p:spTgt spid="9"/>
                                        </p:tgtEl>
                                        <p:attrNameLst>
                                          <p:attrName>ppt_w</p:attrName>
                                        </p:attrNameLst>
                                      </p:cBhvr>
                                      <p:tavLst>
                                        <p:tav tm="0">
                                          <p:val>
                                            <p:fltVal val="0"/>
                                          </p:val>
                                        </p:tav>
                                        <p:tav tm="100000">
                                          <p:val>
                                            <p:strVal val="#ppt_w"/>
                                          </p:val>
                                        </p:tav>
                                      </p:tavLst>
                                    </p:anim>
                                    <p:anim calcmode="lin" valueType="num">
                                      <p:cBhvr>
                                        <p:cTn id="15" dur="750" fill="hold"/>
                                        <p:tgtEl>
                                          <p:spTgt spid="9"/>
                                        </p:tgtEl>
                                        <p:attrNameLst>
                                          <p:attrName>ppt_h</p:attrName>
                                        </p:attrNameLst>
                                      </p:cBhvr>
                                      <p:tavLst>
                                        <p:tav tm="0">
                                          <p:val>
                                            <p:fltVal val="0"/>
                                          </p:val>
                                        </p:tav>
                                        <p:tav tm="100000">
                                          <p:val>
                                            <p:strVal val="#ppt_h"/>
                                          </p:val>
                                        </p:tav>
                                      </p:tavLst>
                                    </p:anim>
                                    <p:animEffect transition="in" filter="fade">
                                      <p:cBhvr>
                                        <p:cTn id="16" dur="750"/>
                                        <p:tgtEl>
                                          <p:spTgt spid="9"/>
                                        </p:tgtEl>
                                      </p:cBhvr>
                                    </p:animEffect>
                                  </p:childTnLst>
                                </p:cTn>
                              </p:par>
                              <p:par>
                                <p:cTn id="17" presetID="42" presetClass="path" presetSubtype="0" accel="50000" decel="50000" fill="hold" nodeType="withEffect">
                                  <p:stCondLst>
                                    <p:cond delay="1000"/>
                                  </p:stCondLst>
                                  <p:childTnLst>
                                    <p:animMotion origin="layout" path="M -4.79167E-6 -2.96296E-6 L 0.12995 -2.96296E-6 " pathEditMode="relative" rAng="0" ptsTypes="AA">
                                      <p:cBhvr>
                                        <p:cTn id="18" dur="1000" spd="-100000" fill="hold"/>
                                        <p:tgtEl>
                                          <p:spTgt spid="9"/>
                                        </p:tgtEl>
                                        <p:attrNameLst>
                                          <p:attrName>ppt_x</p:attrName>
                                          <p:attrName>ppt_y</p:attrName>
                                        </p:attrNameLst>
                                      </p:cBhvr>
                                      <p:rCtr x="6497" y="0"/>
                                    </p:animMotion>
                                  </p:childTnLst>
                                </p:cTn>
                              </p:par>
                              <p:par>
                                <p:cTn id="19" presetID="53" presetClass="entr" presetSubtype="16" fill="hold" nodeType="withEffect">
                                  <p:stCondLst>
                                    <p:cond delay="125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26" presetClass="emph" presetSubtype="0" fill="hold" nodeType="withEffect">
                                  <p:stCondLst>
                                    <p:cond delay="1750"/>
                                  </p:stCondLst>
                                  <p:childTnLst>
                                    <p:animEffect transition="out" filter="fade">
                                      <p:cBhvr>
                                        <p:cTn id="25" dur="500" tmFilter="0, 0; .2, .5; .8, .5; 1, 0"/>
                                        <p:tgtEl>
                                          <p:spTgt spid="10"/>
                                        </p:tgtEl>
                                      </p:cBhvr>
                                    </p:animEffect>
                                    <p:animScale>
                                      <p:cBhvr>
                                        <p:cTn id="26" dur="250" autoRev="1" fill="hold"/>
                                        <p:tgtEl>
                                          <p:spTgt spid="10"/>
                                        </p:tgtEl>
                                      </p:cBhvr>
                                      <p:by x="105000" y="105000"/>
                                    </p:animScale>
                                  </p:childTnLst>
                                </p:cTn>
                              </p:par>
                              <p:par>
                                <p:cTn id="27" presetID="53" presetClass="entr" presetSubtype="16" fill="hold" nodeType="withEffect">
                                  <p:stCondLst>
                                    <p:cond delay="22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Effect transition="in" filter="fade">
                                      <p:cBhvr>
                                        <p:cTn id="31" dur="1000"/>
                                        <p:tgtEl>
                                          <p:spTgt spid="14"/>
                                        </p:tgtEl>
                                      </p:cBhvr>
                                    </p:animEffect>
                                  </p:childTnLst>
                                </p:cTn>
                              </p:par>
                              <p:par>
                                <p:cTn id="32" presetID="16" presetClass="entr" presetSubtype="21" fill="hold" grpId="0" nodeType="withEffect">
                                  <p:stCondLst>
                                    <p:cond delay="300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75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391736" y="1194080"/>
            <a:ext cx="8392041" cy="707886"/>
          </a:xfrm>
          <a:prstGeom prst="rect">
            <a:avLst/>
          </a:prstGeom>
          <a:noFill/>
        </p:spPr>
        <p:txBody>
          <a:bodyPr wrap="none" rtlCol="0">
            <a:spAutoFit/>
          </a:bodyPr>
          <a:lstStyle/>
          <a:p>
            <a:pPr algn="ctr"/>
            <a:r>
              <a:rPr lang="zh-CN" altLang="en-US" sz="4000" b="1" dirty="0" smtClean="0">
                <a:solidFill>
                  <a:srgbClr val="C00000"/>
                </a:solidFill>
                <a:latin typeface="微软雅黑" panose="020B0503020204020204" pitchFamily="34" charset="-122"/>
                <a:ea typeface="微软雅黑" panose="020B0503020204020204" pitchFamily="34" charset="-122"/>
              </a:rPr>
              <a:t>关于实现中华民族伟大复兴的中国梦</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hqprint">
            <a:extLst>
              <a:ext uri="{BEBA8EAE-BF5A-486C-A8C5-ECC9F3942E4B}">
                <a14:imgProps xmlns:a14="http://schemas.microsoft.com/office/drawing/2010/main">
                  <a14:imgLayer>
                    <a14:imgEffect>
                      <a14:colorTemperature colorTemp="5800"/>
                    </a14:imgEffect>
                  </a14:imgLayer>
                </a14:imgProps>
              </a:ext>
              <a:ext uri="{28A0092B-C50C-407E-A947-70E740481C1C}">
                <a14:useLocalDpi xmlns:a14="http://schemas.microsoft.com/office/drawing/2010/main"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1222197" y="1082804"/>
            <a:ext cx="2096835" cy="1107996"/>
            <a:chOff x="2310634" y="2770718"/>
            <a:chExt cx="1662278"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0"/>
              <a:ext cx="1662277" cy="480090"/>
            </a:xfrm>
            <a:prstGeom prst="rect">
              <a:avLst/>
            </a:prstGeom>
          </p:spPr>
          <p:txBody>
            <a:bodyPr wrap="square">
              <a:spAutoFit/>
            </a:bodyPr>
            <a:lstStyle/>
            <a:p>
              <a:pPr algn="ctr">
                <a:defRPr/>
              </a:pPr>
              <a:r>
                <a:rPr lang="zh-CN" altLang="en-US" sz="2800" b="1" kern="0" spc="400" dirty="0" smtClean="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第二部分</a:t>
              </a:r>
              <a:endParaRPr lang="zh-CN" altLang="en-US" sz="28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grpSp>
      <p:grpSp>
        <p:nvGrpSpPr>
          <p:cNvPr id="6" name="组合 5"/>
          <p:cNvGrpSpPr/>
          <p:nvPr/>
        </p:nvGrpSpPr>
        <p:grpSpPr>
          <a:xfrm>
            <a:off x="5389855" y="2740248"/>
            <a:ext cx="1556836" cy="1298294"/>
            <a:chOff x="3650458" y="2502301"/>
            <a:chExt cx="1556836" cy="1298294"/>
          </a:xfrm>
        </p:grpSpPr>
        <p:sp>
          <p:nvSpPr>
            <p:cNvPr id="12" name="文本框 11"/>
            <p:cNvSpPr txBox="1"/>
            <p:nvPr/>
          </p:nvSpPr>
          <p:spPr>
            <a:xfrm>
              <a:off x="3650458" y="2502301"/>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形成共识</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50458" y="2953510"/>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凝聚力量</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50458" y="3400485"/>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攻坚克难</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050801" y="2584282"/>
            <a:ext cx="1620932" cy="1569660"/>
          </a:xfrm>
          <a:prstGeom prst="rect">
            <a:avLst/>
          </a:prstGeom>
        </p:spPr>
        <p:txBody>
          <a:bodyPr wrap="square">
            <a:spAutoFit/>
          </a:bodyPr>
          <a:lstStyle/>
          <a:p>
            <a:pPr algn="ctr"/>
            <a:r>
              <a:rPr lang="zh-CN" altLang="en-US" sz="4800" b="1" i="0"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几个步骤</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2" name="左大括号 1"/>
          <p:cNvSpPr/>
          <p:nvPr/>
        </p:nvSpPr>
        <p:spPr>
          <a:xfrm>
            <a:off x="4776584" y="2733793"/>
            <a:ext cx="515527" cy="1270637"/>
          </a:xfrm>
          <a:prstGeom prst="leftBrace">
            <a:avLst>
              <a:gd name="adj1" fmla="val 0"/>
              <a:gd name="adj2" fmla="val 4929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9568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01591" y="37676"/>
            <a:ext cx="7840657" cy="1015663"/>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关于</a:t>
            </a:r>
            <a:r>
              <a:rPr lang="zh-CN" altLang="en-US" sz="3200" b="1" dirty="0">
                <a:solidFill>
                  <a:srgbClr val="C00000"/>
                </a:solidFill>
                <a:latin typeface="微软雅黑" panose="020B0503020204020204" pitchFamily="34" charset="-122"/>
                <a:ea typeface="微软雅黑" panose="020B0503020204020204" pitchFamily="34" charset="-122"/>
              </a:rPr>
              <a:t>实现中华民族伟大复兴的中国梦</a:t>
            </a: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形成共识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9" name="椭圆 8"/>
          <p:cNvSpPr/>
          <p:nvPr/>
        </p:nvSpPr>
        <p:spPr>
          <a:xfrm>
            <a:off x="1545336" y="1419482"/>
            <a:ext cx="1636776" cy="1636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zh-CN" altLang="en-US" sz="3200" b="1" dirty="0" smtClean="0">
                <a:latin typeface="微软雅黑" panose="020B0503020204020204" pitchFamily="34" charset="-122"/>
                <a:ea typeface="微软雅黑" panose="020B0503020204020204" pitchFamily="34" charset="-122"/>
              </a:rPr>
              <a:t>形成共识</a:t>
            </a:r>
            <a:endParaRPr lang="zh-CN" altLang="en-US" sz="3200" b="1"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3074635" y="2615184"/>
            <a:ext cx="8099333" cy="22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273552" y="2050507"/>
            <a:ext cx="7580376" cy="461665"/>
          </a:xfrm>
          <a:prstGeom prst="rect">
            <a:avLst/>
          </a:prstGeom>
          <a:noFill/>
        </p:spPr>
        <p:txBody>
          <a:bodyPr wrap="square" rtlCol="0">
            <a:spAutoFit/>
          </a:bodyPr>
          <a:lstStyle/>
          <a:p>
            <a:r>
              <a:rPr lang="zh-CN" altLang="en-US" sz="2400" b="1" dirty="0">
                <a:solidFill>
                  <a:srgbClr val="7C4939"/>
                </a:solidFill>
                <a:latin typeface="微软雅黑" panose="020B0503020204020204" pitchFamily="34" charset="-122"/>
                <a:ea typeface="微软雅黑" panose="020B0503020204020204" pitchFamily="34" charset="-122"/>
              </a:rPr>
              <a:t>中国梦的提出和实现具有历史必然性和历史合理性</a:t>
            </a:r>
          </a:p>
        </p:txBody>
      </p:sp>
      <p:sp>
        <p:nvSpPr>
          <p:cNvPr id="19" name="矩形 18"/>
          <p:cNvSpPr/>
          <p:nvPr/>
        </p:nvSpPr>
        <p:spPr>
          <a:xfrm>
            <a:off x="2203704" y="3363036"/>
            <a:ext cx="8458200" cy="2249601"/>
          </a:xfrm>
          <a:prstGeom prst="rect">
            <a:avLst/>
          </a:prstGeom>
          <a:solidFill>
            <a:srgbClr val="7C4939">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800"/>
              </a:lnSpc>
            </a:pPr>
            <a:r>
              <a:rPr lang="zh-CN" altLang="en-US"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当前，我们比历史上任何时期都更接近中华民族伟大复兴的目标；到新中国成立</a:t>
            </a:r>
            <a:r>
              <a:rPr lang="en-US" altLang="zh-CN" sz="2000" b="1" dirty="0">
                <a:solidFill>
                  <a:schemeClr val="tx1"/>
                </a:solidFill>
                <a:latin typeface="微软雅黑" panose="020B0503020204020204" pitchFamily="34" charset="-122"/>
                <a:ea typeface="微软雅黑" panose="020B0503020204020204" pitchFamily="34" charset="-122"/>
              </a:rPr>
              <a:t>100</a:t>
            </a:r>
            <a:r>
              <a:rPr lang="zh-CN" altLang="en-US" sz="2000" b="1" dirty="0">
                <a:solidFill>
                  <a:schemeClr val="tx1"/>
                </a:solidFill>
                <a:latin typeface="微软雅黑" panose="020B0503020204020204" pitchFamily="34" charset="-122"/>
                <a:ea typeface="微软雅黑" panose="020B0503020204020204" pitchFamily="34" charset="-122"/>
              </a:rPr>
              <a:t>年</a:t>
            </a:r>
            <a:r>
              <a:rPr lang="zh-CN" altLang="en-US" sz="2000" b="1" dirty="0" smtClean="0">
                <a:solidFill>
                  <a:schemeClr val="tx1"/>
                </a:solidFill>
                <a:latin typeface="微软雅黑" panose="020B0503020204020204" pitchFamily="34" charset="-122"/>
                <a:ea typeface="微软雅黑" panose="020B0503020204020204" pitchFamily="34" charset="-122"/>
              </a:rPr>
              <a:t>时，建成</a:t>
            </a:r>
            <a:r>
              <a:rPr lang="zh-CN" altLang="en-US" sz="2000" b="1" dirty="0">
                <a:solidFill>
                  <a:schemeClr val="tx1"/>
                </a:solidFill>
                <a:latin typeface="微软雅黑" panose="020B0503020204020204" pitchFamily="34" charset="-122"/>
                <a:ea typeface="微软雅黑" panose="020B0503020204020204" pitchFamily="34" charset="-122"/>
              </a:rPr>
              <a:t>富强民主文明和谐的社会主义现代化国家的目标一定能实现，中华民族伟大复兴的梦想一定能实现。</a:t>
            </a:r>
            <a:r>
              <a:rPr lang="zh-CN" altLang="en-US" sz="2000" b="1" dirty="0" smtClean="0">
                <a:solidFill>
                  <a:schemeClr val="tx1"/>
                </a:solidFill>
                <a:latin typeface="微软雅黑" panose="020B0503020204020204" pitchFamily="34" charset="-122"/>
                <a:ea typeface="微软雅黑" panose="020B0503020204020204" pitchFamily="34" charset="-122"/>
              </a:rPr>
              <a:t>”</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ackgroundRemoval t="0" b="100000" l="9728" r="92996"/>
                    </a14:imgEffect>
                  </a14:imgLayer>
                </a14:imgProps>
              </a:ext>
            </a:extLst>
          </a:blip>
          <a:stretch>
            <a:fillRect/>
          </a:stretch>
        </p:blipFill>
        <p:spPr>
          <a:xfrm>
            <a:off x="8895418" y="2637131"/>
            <a:ext cx="1958510" cy="1333616"/>
          </a:xfrm>
          <a:prstGeom prst="rect">
            <a:avLst/>
          </a:prstGeom>
        </p:spPr>
      </p:pic>
    </p:spTree>
    <p:extLst>
      <p:ext uri="{BB962C8B-B14F-4D97-AF65-F5344CB8AC3E}">
        <p14:creationId xmlns:p14="http://schemas.microsoft.com/office/powerpoint/2010/main" val="115250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01591" y="37676"/>
            <a:ext cx="7840657" cy="1015663"/>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关于</a:t>
            </a:r>
            <a:r>
              <a:rPr lang="zh-CN" altLang="en-US" sz="3200" b="1" dirty="0">
                <a:solidFill>
                  <a:srgbClr val="C00000"/>
                </a:solidFill>
                <a:latin typeface="微软雅黑" panose="020B0503020204020204" pitchFamily="34" charset="-122"/>
                <a:ea typeface="微软雅黑" panose="020B0503020204020204" pitchFamily="34" charset="-122"/>
              </a:rPr>
              <a:t>实现中华民族伟大复兴的中国梦</a:t>
            </a: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凝聚力量</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3074635" y="2615184"/>
            <a:ext cx="8099333" cy="22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273552" y="2050507"/>
            <a:ext cx="7580376" cy="461665"/>
          </a:xfrm>
          <a:prstGeom prst="rect">
            <a:avLst/>
          </a:prstGeom>
          <a:noFill/>
        </p:spPr>
        <p:txBody>
          <a:bodyPr wrap="square" rtlCol="0">
            <a:spAutoFit/>
          </a:bodyPr>
          <a:lstStyle/>
          <a:p>
            <a:r>
              <a:rPr lang="zh-CN" altLang="en-US" sz="2400" b="1" dirty="0">
                <a:solidFill>
                  <a:srgbClr val="7C4939"/>
                </a:solidFill>
                <a:latin typeface="微软雅黑" panose="020B0503020204020204" pitchFamily="34" charset="-122"/>
                <a:ea typeface="微软雅黑" panose="020B0503020204020204" pitchFamily="34" charset="-122"/>
              </a:rPr>
              <a:t>中国</a:t>
            </a:r>
            <a:r>
              <a:rPr lang="zh-CN" altLang="en-US" sz="2400" b="1" dirty="0" smtClean="0">
                <a:solidFill>
                  <a:srgbClr val="7C4939"/>
                </a:solidFill>
                <a:latin typeface="微软雅黑" panose="020B0503020204020204" pitchFamily="34" charset="-122"/>
                <a:ea typeface="微软雅黑" panose="020B0503020204020204" pitchFamily="34" charset="-122"/>
              </a:rPr>
              <a:t>梦体现了宏观、中观、微观层面内涵的辩证统一</a:t>
            </a:r>
            <a:endParaRPr lang="zh-CN" altLang="en-US" sz="2400" b="1" dirty="0">
              <a:solidFill>
                <a:srgbClr val="7C4939"/>
              </a:solidFill>
              <a:latin typeface="微软雅黑" panose="020B0503020204020204" pitchFamily="34" charset="-122"/>
              <a:ea typeface="微软雅黑" panose="020B0503020204020204" pitchFamily="34" charset="-122"/>
            </a:endParaRPr>
          </a:p>
        </p:txBody>
      </p:sp>
      <p:sp>
        <p:nvSpPr>
          <p:cNvPr id="19" name="矩形 18"/>
          <p:cNvSpPr/>
          <p:nvPr/>
        </p:nvSpPr>
        <p:spPr>
          <a:xfrm>
            <a:off x="1956816" y="3509340"/>
            <a:ext cx="8805672" cy="2249601"/>
          </a:xfrm>
          <a:prstGeom prst="rect">
            <a:avLst/>
          </a:prstGeom>
          <a:solidFill>
            <a:srgbClr val="7C4939">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800"/>
              </a:lnSpc>
            </a:pP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smtClean="0">
                <a:solidFill>
                  <a:schemeClr val="tx1"/>
                </a:solidFill>
                <a:latin typeface="微软雅黑" panose="020B0503020204020204" pitchFamily="34" charset="-122"/>
                <a:ea typeface="微软雅黑" panose="020B0503020204020204" pitchFamily="34" charset="-122"/>
              </a:rPr>
              <a:t>宏观层面</a:t>
            </a:r>
            <a:r>
              <a:rPr lang="zh-CN" altLang="en-US" sz="2000" b="1" dirty="0">
                <a:solidFill>
                  <a:schemeClr val="tx1"/>
                </a:solidFill>
                <a:latin typeface="微软雅黑" panose="020B0503020204020204" pitchFamily="34" charset="-122"/>
                <a:ea typeface="微软雅黑" panose="020B0503020204020204" pitchFamily="34" charset="-122"/>
              </a:rPr>
              <a:t>，中国</a:t>
            </a:r>
            <a:r>
              <a:rPr lang="zh-CN" altLang="en-US" sz="2000" b="1" dirty="0" smtClean="0">
                <a:solidFill>
                  <a:schemeClr val="tx1"/>
                </a:solidFill>
                <a:latin typeface="微软雅黑" panose="020B0503020204020204" pitchFamily="34" charset="-122"/>
                <a:ea typeface="微软雅黑" panose="020B0503020204020204" pitchFamily="34" charset="-122"/>
              </a:rPr>
              <a:t>梦体现了中国</a:t>
            </a:r>
            <a:r>
              <a:rPr lang="zh-CN" altLang="en-US" sz="2000" b="1" dirty="0">
                <a:solidFill>
                  <a:schemeClr val="tx1"/>
                </a:solidFill>
                <a:latin typeface="微软雅黑" panose="020B0503020204020204" pitchFamily="34" charset="-122"/>
                <a:ea typeface="微软雅黑" panose="020B0503020204020204" pitchFamily="34" charset="-122"/>
              </a:rPr>
              <a:t>利益与世界利益</a:t>
            </a:r>
            <a:r>
              <a:rPr lang="zh-CN" altLang="en-US" sz="2000" b="1" dirty="0" smtClean="0">
                <a:solidFill>
                  <a:schemeClr val="tx1"/>
                </a:solidFill>
                <a:latin typeface="微软雅黑" panose="020B0503020204020204" pitchFamily="34" charset="-122"/>
                <a:ea typeface="微软雅黑" panose="020B0503020204020204" pitchFamily="34" charset="-122"/>
              </a:rPr>
              <a:t>的辩证统一，</a:t>
            </a:r>
            <a:r>
              <a:rPr lang="zh-CN" altLang="en-US" sz="2000" b="1" dirty="0">
                <a:solidFill>
                  <a:schemeClr val="tx1"/>
                </a:solidFill>
                <a:latin typeface="微软雅黑" panose="020B0503020204020204" pitchFamily="34" charset="-122"/>
                <a:ea typeface="微软雅黑" panose="020B0503020204020204" pitchFamily="34" charset="-122"/>
              </a:rPr>
              <a:t>中</a:t>
            </a:r>
            <a:r>
              <a:rPr lang="zh-CN" altLang="en-US" sz="2000" b="1" dirty="0" smtClean="0">
                <a:solidFill>
                  <a:schemeClr val="tx1"/>
                </a:solidFill>
                <a:latin typeface="微软雅黑" panose="020B0503020204020204" pitchFamily="34" charset="-122"/>
                <a:ea typeface="微软雅黑" panose="020B0503020204020204" pitchFamily="34" charset="-122"/>
              </a:rPr>
              <a:t>观层面体现了</a:t>
            </a:r>
            <a:r>
              <a:rPr lang="zh-CN" altLang="en-US" sz="2000" b="1" dirty="0">
                <a:solidFill>
                  <a:schemeClr val="tx1"/>
                </a:solidFill>
                <a:latin typeface="微软雅黑" panose="020B0503020204020204" pitchFamily="34" charset="-122"/>
                <a:ea typeface="微软雅黑" panose="020B0503020204020204" pitchFamily="34" charset="-122"/>
              </a:rPr>
              <a:t>国家利益</a:t>
            </a:r>
            <a:r>
              <a:rPr lang="zh-CN" altLang="en-US" sz="2000" b="1" dirty="0" smtClean="0">
                <a:solidFill>
                  <a:schemeClr val="tx1"/>
                </a:solidFill>
                <a:latin typeface="微软雅黑" panose="020B0503020204020204" pitchFamily="34" charset="-122"/>
                <a:ea typeface="微软雅黑" panose="020B0503020204020204" pitchFamily="34" charset="-122"/>
              </a:rPr>
              <a:t>、民族利益、人民利益的辩证统一，</a:t>
            </a:r>
            <a:r>
              <a:rPr lang="zh-CN" altLang="en-US" sz="2000" b="1" dirty="0">
                <a:solidFill>
                  <a:schemeClr val="tx1"/>
                </a:solidFill>
                <a:latin typeface="微软雅黑" panose="020B0503020204020204" pitchFamily="34" charset="-122"/>
                <a:ea typeface="微软雅黑" panose="020B0503020204020204" pitchFamily="34" charset="-122"/>
              </a:rPr>
              <a:t>基本内涵是国富民强</a:t>
            </a:r>
            <a:r>
              <a:rPr lang="zh-CN" altLang="en-US" sz="2000" b="1" dirty="0" smtClean="0">
                <a:solidFill>
                  <a:schemeClr val="tx1"/>
                </a:solidFill>
                <a:latin typeface="微软雅黑" panose="020B0503020204020204" pitchFamily="34" charset="-122"/>
                <a:ea typeface="微软雅黑" panose="020B0503020204020204" pitchFamily="34" charset="-122"/>
              </a:rPr>
              <a:t>，归根到底是</a:t>
            </a:r>
            <a:r>
              <a:rPr lang="zh-CN" altLang="en-US" sz="2000" b="1" dirty="0">
                <a:solidFill>
                  <a:schemeClr val="tx1"/>
                </a:solidFill>
                <a:latin typeface="微软雅黑" panose="020B0503020204020204" pitchFamily="34" charset="-122"/>
                <a:ea typeface="微软雅黑" panose="020B0503020204020204" pitchFamily="34" charset="-122"/>
              </a:rPr>
              <a:t>人民的梦；</a:t>
            </a:r>
            <a:r>
              <a:rPr lang="zh-CN" altLang="en-US" sz="2000" b="1" dirty="0" smtClean="0">
                <a:solidFill>
                  <a:schemeClr val="tx1"/>
                </a:solidFill>
                <a:latin typeface="微软雅黑" panose="020B0503020204020204" pitchFamily="34" charset="-122"/>
                <a:ea typeface="微软雅黑" panose="020B0503020204020204" pitchFamily="34" charset="-122"/>
              </a:rPr>
              <a:t>微观层面，体现了个人利益与民族利益的辩证统一</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smtClean="0">
                <a:solidFill>
                  <a:schemeClr val="tx1"/>
                </a:solidFill>
                <a:latin typeface="微软雅黑" panose="020B0503020204020204" pitchFamily="34" charset="-122"/>
                <a:ea typeface="微软雅黑" panose="020B0503020204020204" pitchFamily="34" charset="-122"/>
              </a:rPr>
              <a:t>”</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backgroundRemoval t="0" b="100000" l="9796" r="89796"/>
                    </a14:imgEffect>
                  </a14:imgLayer>
                </a14:imgProps>
              </a:ext>
            </a:extLst>
          </a:blip>
          <a:stretch>
            <a:fillRect/>
          </a:stretch>
        </p:blipFill>
        <p:spPr>
          <a:xfrm>
            <a:off x="9085245" y="2544041"/>
            <a:ext cx="1867062" cy="1402202"/>
          </a:xfrm>
          <a:prstGeom prst="rect">
            <a:avLst/>
          </a:prstGeom>
        </p:spPr>
      </p:pic>
      <p:sp>
        <p:nvSpPr>
          <p:cNvPr id="10" name="椭圆 9"/>
          <p:cNvSpPr/>
          <p:nvPr/>
        </p:nvSpPr>
        <p:spPr>
          <a:xfrm>
            <a:off x="1545336" y="1399180"/>
            <a:ext cx="1664208" cy="16642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zh-CN" altLang="en-US" sz="3200" b="1" dirty="0" smtClean="0">
                <a:latin typeface="微软雅黑" panose="020B0503020204020204" pitchFamily="34" charset="-122"/>
                <a:ea typeface="微软雅黑" panose="020B0503020204020204" pitchFamily="34" charset="-122"/>
              </a:rPr>
              <a:t>凝聚力量</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066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42" presetClass="path" presetSubtype="0" decel="100000" fill="hold" grpId="1" nodeType="withEffect">
                                  <p:stCondLst>
                                    <p:cond delay="0"/>
                                  </p:stCondLst>
                                  <p:childTnLst>
                                    <p:animMotion origin="layout" path="M 8.33333E-7 -7.40741E-7 L 0.14518 -0.00023 " pathEditMode="relative" rAng="0" ptsTypes="AA">
                                      <p:cBhvr>
                                        <p:cTn id="9" dur="1000" spd="-100000" fill="hold"/>
                                        <p:tgtEl>
                                          <p:spTgt spid="32"/>
                                        </p:tgtEl>
                                        <p:attrNameLst>
                                          <p:attrName>ppt_x</p:attrName>
                                          <p:attrName>ppt_y</p:attrName>
                                        </p:attrNameLst>
                                      </p:cBhvr>
                                      <p:rCtr x="72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01591" y="37676"/>
            <a:ext cx="7840657" cy="1015663"/>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关于</a:t>
            </a:r>
            <a:r>
              <a:rPr lang="zh-CN" altLang="en-US" sz="3200" b="1" dirty="0">
                <a:solidFill>
                  <a:srgbClr val="C00000"/>
                </a:solidFill>
                <a:latin typeface="微软雅黑" panose="020B0503020204020204" pitchFamily="34" charset="-122"/>
                <a:ea typeface="微软雅黑" panose="020B0503020204020204" pitchFamily="34" charset="-122"/>
              </a:rPr>
              <a:t>实现中华民族伟大复兴的中国梦</a:t>
            </a: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攻坚克难</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3074635" y="2615184"/>
            <a:ext cx="8099333" cy="22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273552" y="2050507"/>
            <a:ext cx="7580376" cy="461665"/>
          </a:xfrm>
          <a:prstGeom prst="rect">
            <a:avLst/>
          </a:prstGeom>
          <a:noFill/>
        </p:spPr>
        <p:txBody>
          <a:bodyPr wrap="square" rtlCol="0">
            <a:spAutoFit/>
          </a:bodyPr>
          <a:lstStyle/>
          <a:p>
            <a:r>
              <a:rPr lang="zh-CN" altLang="en-US" sz="2400" b="1" dirty="0" smtClean="0">
                <a:solidFill>
                  <a:srgbClr val="7C4939"/>
                </a:solidFill>
                <a:latin typeface="微软雅黑" panose="020B0503020204020204" pitchFamily="34" charset="-122"/>
                <a:ea typeface="微软雅黑" panose="020B0503020204020204" pitchFamily="34" charset="-122"/>
              </a:rPr>
              <a:t>中国梦的实现必须形成共识、凝聚力量、攻坚克难</a:t>
            </a:r>
            <a:endParaRPr lang="zh-CN" altLang="en-US" sz="2400" b="1" dirty="0">
              <a:solidFill>
                <a:srgbClr val="7C4939"/>
              </a:solidFill>
              <a:latin typeface="微软雅黑" panose="020B0503020204020204" pitchFamily="34" charset="-122"/>
              <a:ea typeface="微软雅黑" panose="020B0503020204020204" pitchFamily="34" charset="-122"/>
            </a:endParaRPr>
          </a:p>
        </p:txBody>
      </p:sp>
      <p:sp>
        <p:nvSpPr>
          <p:cNvPr id="19" name="矩形 18"/>
          <p:cNvSpPr/>
          <p:nvPr/>
        </p:nvSpPr>
        <p:spPr>
          <a:xfrm>
            <a:off x="2185416" y="3498713"/>
            <a:ext cx="8458200" cy="2249601"/>
          </a:xfrm>
          <a:prstGeom prst="rect">
            <a:avLst/>
          </a:prstGeom>
          <a:solidFill>
            <a:srgbClr val="7C4939">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800"/>
              </a:lnSpc>
            </a:pPr>
            <a:r>
              <a:rPr lang="zh-CN" altLang="en-US" sz="2000" b="1" dirty="0">
                <a:solidFill>
                  <a:schemeClr val="tx1"/>
                </a:solidFill>
                <a:latin typeface="微软雅黑" panose="020B0503020204020204" pitchFamily="34" charset="-122"/>
                <a:ea typeface="微软雅黑" panose="020B0503020204020204" pitchFamily="34" charset="-122"/>
              </a:rPr>
              <a:t>“实现中国梦必须走中国道路，这就是中国特色社会主义道路；</a:t>
            </a:r>
            <a:r>
              <a:rPr lang="zh-CN" altLang="en-US" sz="2000" b="1" dirty="0" smtClean="0">
                <a:solidFill>
                  <a:schemeClr val="tx1"/>
                </a:solidFill>
                <a:latin typeface="微软雅黑" panose="020B0503020204020204" pitchFamily="34" charset="-122"/>
                <a:ea typeface="微软雅黑" panose="020B0503020204020204" pitchFamily="34" charset="-122"/>
              </a:rPr>
              <a:t>必须弘扬中国</a:t>
            </a:r>
            <a:r>
              <a:rPr lang="zh-CN" altLang="en-US" sz="2000" b="1" dirty="0">
                <a:solidFill>
                  <a:schemeClr val="tx1"/>
                </a:solidFill>
                <a:latin typeface="微软雅黑" panose="020B0503020204020204" pitchFamily="34" charset="-122"/>
                <a:ea typeface="微软雅黑" panose="020B0503020204020204" pitchFamily="34" charset="-122"/>
              </a:rPr>
              <a:t>精神，这就是以爱国主义为核心的</a:t>
            </a:r>
            <a:r>
              <a:rPr lang="zh-CN" altLang="en-US" sz="2000" b="1" dirty="0" smtClean="0">
                <a:solidFill>
                  <a:schemeClr val="tx1"/>
                </a:solidFill>
                <a:latin typeface="微软雅黑" panose="020B0503020204020204" pitchFamily="34" charset="-122"/>
                <a:ea typeface="微软雅黑" panose="020B0503020204020204" pitchFamily="34" charset="-122"/>
              </a:rPr>
              <a:t>民族精神和</a:t>
            </a:r>
            <a:r>
              <a:rPr lang="zh-CN" altLang="en-US" sz="2000" b="1" dirty="0">
                <a:solidFill>
                  <a:schemeClr val="tx1"/>
                </a:solidFill>
                <a:latin typeface="微软雅黑" panose="020B0503020204020204" pitchFamily="34" charset="-122"/>
                <a:ea typeface="微软雅黑" panose="020B0503020204020204" pitchFamily="34" charset="-122"/>
              </a:rPr>
              <a:t>以改革创新为核心的时代精神；必须凝聚中国力量，这就是中国各族人民大团结的力量。”</a:t>
            </a:r>
          </a:p>
        </p:txBody>
      </p:sp>
      <p:sp>
        <p:nvSpPr>
          <p:cNvPr id="8" name="椭圆 7"/>
          <p:cNvSpPr/>
          <p:nvPr/>
        </p:nvSpPr>
        <p:spPr>
          <a:xfrm>
            <a:off x="1545336" y="1399180"/>
            <a:ext cx="1664208" cy="16642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zh-CN" altLang="en-US" sz="3200" b="1" dirty="0" smtClean="0">
                <a:latin typeface="微软雅黑" panose="020B0503020204020204" pitchFamily="34" charset="-122"/>
                <a:ea typeface="微软雅黑" panose="020B0503020204020204" pitchFamily="34" charset="-122"/>
              </a:rPr>
              <a:t>攻坚克难</a:t>
            </a:r>
            <a:endParaRPr lang="zh-CN" altLang="en-US" sz="32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842248" y="2677176"/>
            <a:ext cx="2110923" cy="1371719"/>
          </a:xfrm>
          <a:prstGeom prst="rect">
            <a:avLst/>
          </a:prstGeom>
        </p:spPr>
      </p:pic>
    </p:spTree>
    <p:extLst>
      <p:ext uri="{BB962C8B-B14F-4D97-AF65-F5344CB8AC3E}">
        <p14:creationId xmlns:p14="http://schemas.microsoft.com/office/powerpoint/2010/main" val="42614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05636" y="1187755"/>
            <a:ext cx="4288353" cy="707886"/>
          </a:xfrm>
          <a:prstGeom prst="rect">
            <a:avLst/>
          </a:prstGeom>
          <a:noFill/>
        </p:spPr>
        <p:txBody>
          <a:bodyPr wrap="none" rtlCol="0">
            <a:spAutoFit/>
          </a:bodyPr>
          <a:lstStyle/>
          <a:p>
            <a:pPr algn="ctr"/>
            <a:r>
              <a:rPr lang="zh-CN" altLang="en-US" sz="4000" b="1" dirty="0" smtClean="0">
                <a:solidFill>
                  <a:srgbClr val="C00000"/>
                </a:solidFill>
                <a:latin typeface="微软雅黑" panose="020B0503020204020204" pitchFamily="34" charset="-122"/>
                <a:ea typeface="微软雅黑" panose="020B0503020204020204" pitchFamily="34" charset="-122"/>
              </a:rPr>
              <a:t>关于全面深化改革</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hqprint">
            <a:extLst>
              <a:ext uri="{BEBA8EAE-BF5A-486C-A8C5-ECC9F3942E4B}">
                <a14:imgProps xmlns:a14="http://schemas.microsoft.com/office/drawing/2010/main">
                  <a14:imgLayer>
                    <a14:imgEffect>
                      <a14:colorTemperature colorTemp="5800"/>
                    </a14:imgEffect>
                  </a14:imgLayer>
                </a14:imgProps>
              </a:ext>
              <a:ext uri="{28A0092B-C50C-407E-A947-70E740481C1C}">
                <a14:useLocalDpi xmlns:a14="http://schemas.microsoft.com/office/drawing/2010/main"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1222197" y="1082804"/>
            <a:ext cx="2096835" cy="1107996"/>
            <a:chOff x="2310634" y="2770718"/>
            <a:chExt cx="1662278"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0"/>
              <a:ext cx="1662277" cy="480090"/>
            </a:xfrm>
            <a:prstGeom prst="rect">
              <a:avLst/>
            </a:prstGeom>
          </p:spPr>
          <p:txBody>
            <a:bodyPr wrap="square">
              <a:spAutoFit/>
            </a:bodyPr>
            <a:lstStyle/>
            <a:p>
              <a:pPr algn="ctr">
                <a:defRPr/>
              </a:pPr>
              <a:r>
                <a:rPr lang="zh-CN" altLang="en-US" sz="2800" b="1" kern="0" spc="400" dirty="0" smtClean="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第三部分</a:t>
              </a:r>
              <a:endParaRPr lang="zh-CN" altLang="en-US" sz="28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grpSp>
      <p:grpSp>
        <p:nvGrpSpPr>
          <p:cNvPr id="6" name="组合 5"/>
          <p:cNvGrpSpPr/>
          <p:nvPr/>
        </p:nvGrpSpPr>
        <p:grpSpPr>
          <a:xfrm>
            <a:off x="5389855" y="2740248"/>
            <a:ext cx="1556836" cy="1298294"/>
            <a:chOff x="3650458" y="2502301"/>
            <a:chExt cx="1556836" cy="1298294"/>
          </a:xfrm>
        </p:grpSpPr>
        <p:sp>
          <p:nvSpPr>
            <p:cNvPr id="12" name="文本框 11"/>
            <p:cNvSpPr txBox="1"/>
            <p:nvPr/>
          </p:nvSpPr>
          <p:spPr>
            <a:xfrm>
              <a:off x="3650458" y="2502301"/>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顶层设计</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50458" y="2953510"/>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逻辑关系</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50458" y="3400485"/>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思想方法</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050801" y="2584282"/>
            <a:ext cx="1620932" cy="1569660"/>
          </a:xfrm>
          <a:prstGeom prst="rect">
            <a:avLst/>
          </a:prstGeom>
        </p:spPr>
        <p:txBody>
          <a:bodyPr wrap="square">
            <a:spAutoFit/>
          </a:bodyPr>
          <a:lstStyle/>
          <a:p>
            <a:pPr algn="ctr"/>
            <a:r>
              <a:rPr lang="zh-CN" altLang="en-US" sz="4800" b="1" i="0"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几个</a:t>
            </a:r>
            <a:r>
              <a:rPr lang="zh-CN" altLang="en-US" sz="4800" b="1"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层次</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2" name="左大括号 1"/>
          <p:cNvSpPr/>
          <p:nvPr/>
        </p:nvSpPr>
        <p:spPr>
          <a:xfrm>
            <a:off x="4776584" y="2733793"/>
            <a:ext cx="515527" cy="1270637"/>
          </a:xfrm>
          <a:prstGeom prst="leftBrace">
            <a:avLst>
              <a:gd name="adj1" fmla="val 0"/>
              <a:gd name="adj2" fmla="val 4929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00721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2173164" y="4088065"/>
            <a:ext cx="8826122" cy="1169735"/>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defRPr/>
            </a:pPr>
            <a:r>
              <a:rPr lang="zh-CN" altLang="en-US" dirty="0">
                <a:solidFill>
                  <a:srgbClr val="7C4939"/>
                </a:solidFill>
                <a:latin typeface="微软雅黑" panose="020B0503020204020204" pitchFamily="34" charset="-122"/>
                <a:ea typeface="微软雅黑" panose="020B0503020204020204" pitchFamily="34" charset="-122"/>
              </a:rPr>
              <a:t>要推动各项改革相互促进、协同配合。注重改革措施整体效果，防止畸重畸轻、单兵突进、顾此失彼。坚持整体推进，抓重要领域和关键环节，做到全局和局部想配套、实现整体推进和重点突破相统一。</a:t>
            </a:r>
            <a:endParaRPr lang="en-US" altLang="zh-CN" dirty="0">
              <a:solidFill>
                <a:srgbClr val="7C4939"/>
              </a:solidFill>
              <a:latin typeface="微软雅黑" panose="020B0503020204020204" pitchFamily="34" charset="-122"/>
              <a:ea typeface="微软雅黑" panose="020B0503020204020204" pitchFamily="34" charset="-122"/>
            </a:endParaRPr>
          </a:p>
        </p:txBody>
      </p:sp>
      <p:sp>
        <p:nvSpPr>
          <p:cNvPr id="23" name="矩形: 圆角 22"/>
          <p:cNvSpPr/>
          <p:nvPr/>
        </p:nvSpPr>
        <p:spPr>
          <a:xfrm>
            <a:off x="2173164" y="5389981"/>
            <a:ext cx="8826122" cy="1147979"/>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defRPr/>
            </a:pPr>
            <a:r>
              <a:rPr lang="zh-CN" altLang="en-US" dirty="0">
                <a:solidFill>
                  <a:srgbClr val="7C4939"/>
                </a:solidFill>
                <a:latin typeface="微软雅黑" panose="020B0503020204020204" pitchFamily="34" charset="-122"/>
                <a:ea typeface="微软雅黑" panose="020B0503020204020204" pitchFamily="34" charset="-122"/>
              </a:rPr>
              <a:t>要正确处理解放思想和实事求是的关系、整体推进和重点突破的关系、顶层设计和摸着石头过河的关系、胆子要大和步子要稳的关系、改革发展稳定的关系，着力提高操作能力和执行力。</a:t>
            </a:r>
            <a:endParaRPr lang="en-US" altLang="zh-CN" dirty="0">
              <a:solidFill>
                <a:srgbClr val="7C4939"/>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03816" y="333239"/>
            <a:ext cx="3467616" cy="584775"/>
          </a:xfrm>
          <a:prstGeom prst="rect">
            <a:avLst/>
          </a:prstGeom>
          <a:noFill/>
        </p:spPr>
        <p:txBody>
          <a:bodyPr wrap="non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关于全面深化改革</a:t>
            </a:r>
          </a:p>
        </p:txBody>
      </p:sp>
      <p:sp>
        <p:nvSpPr>
          <p:cNvPr id="4" name="矩形: 圆角 3"/>
          <p:cNvSpPr/>
          <p:nvPr/>
        </p:nvSpPr>
        <p:spPr>
          <a:xfrm>
            <a:off x="1232260" y="1155217"/>
            <a:ext cx="2451826" cy="1450802"/>
          </a:xfrm>
          <a:prstGeom prst="roundRect">
            <a:avLst>
              <a:gd name="adj" fmla="val 0"/>
            </a:avLst>
          </a:prstGeom>
          <a:blipFill>
            <a:blip r:embed="rId3">
              <a:extLst>
                <a:ext uri="{BEBA8EAE-BF5A-486C-A8C5-ECC9F3942E4B}">
                  <a14:imgProps xmlns:a14="http://schemas.microsoft.com/office/drawing/2010/main">
                    <a14:imgLayer>
                      <a14:imgEffect>
                        <a14:colorTemperature colorTemp="115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3684086" y="1155217"/>
            <a:ext cx="7315200" cy="1450802"/>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1" dirty="0">
                <a:solidFill>
                  <a:srgbClr val="FFFAF0"/>
                </a:solidFill>
                <a:latin typeface="微软雅黑" panose="020B0503020204020204" pitchFamily="34" charset="-122"/>
                <a:ea typeface="微软雅黑" panose="020B0503020204020204" pitchFamily="34" charset="-122"/>
              </a:rPr>
              <a:t>习近平同志关于全面深化改革的一系列重要论述，集中体现了唯物辩证法坚持统筹兼顾、坚持两点论与重点论统一、坚持“十个手指弹钢琴”的战略思维和辩证思维。</a:t>
            </a:r>
            <a:endParaRPr lang="zh-CN" altLang="en-US" sz="2000" b="1" dirty="0">
              <a:solidFill>
                <a:srgbClr val="FFFAF0"/>
              </a:solidFill>
            </a:endParaRPr>
          </a:p>
        </p:txBody>
      </p:sp>
      <p:sp>
        <p:nvSpPr>
          <p:cNvPr id="19" name="矩形: 圆角 18"/>
          <p:cNvSpPr/>
          <p:nvPr/>
        </p:nvSpPr>
        <p:spPr>
          <a:xfrm>
            <a:off x="2160248" y="2843223"/>
            <a:ext cx="8826122" cy="1064712"/>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defRPr/>
            </a:pPr>
            <a:r>
              <a:rPr lang="zh-CN" altLang="en-US" dirty="0">
                <a:solidFill>
                  <a:srgbClr val="7C4939"/>
                </a:solidFill>
                <a:latin typeface="微软雅黑" panose="020B0503020204020204" pitchFamily="34" charset="-122"/>
                <a:ea typeface="微软雅黑" panose="020B0503020204020204" pitchFamily="34" charset="-122"/>
              </a:rPr>
              <a:t>要在基本确定主要改革举措的基础上，深入研究各领域改革关联性和各项改革</a:t>
            </a:r>
            <a:r>
              <a:rPr lang="zh-CN" altLang="en-US" dirty="0" smtClean="0">
                <a:solidFill>
                  <a:srgbClr val="7C4939"/>
                </a:solidFill>
                <a:latin typeface="微软雅黑" panose="020B0503020204020204" pitchFamily="34" charset="-122"/>
                <a:ea typeface="微软雅黑" panose="020B0503020204020204" pitchFamily="34" charset="-122"/>
              </a:rPr>
              <a:t>举措耦合性</a:t>
            </a:r>
            <a:r>
              <a:rPr lang="zh-CN" altLang="en-US" dirty="0">
                <a:solidFill>
                  <a:srgbClr val="7C4939"/>
                </a:solidFill>
                <a:latin typeface="微软雅黑" panose="020B0503020204020204" pitchFamily="34" charset="-122"/>
                <a:ea typeface="微软雅黑" panose="020B0503020204020204" pitchFamily="34" charset="-122"/>
              </a:rPr>
              <a:t>，深入论证改革举措可行性，把握好全面深化改革的重大关系。</a:t>
            </a:r>
            <a:endParaRPr lang="en-US" altLang="zh-CN" dirty="0">
              <a:solidFill>
                <a:srgbClr val="7C4939"/>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1021684" y="3093251"/>
            <a:ext cx="1280160" cy="716363"/>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顶层设计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燕尾形 19"/>
          <p:cNvSpPr/>
          <p:nvPr/>
        </p:nvSpPr>
        <p:spPr>
          <a:xfrm rot="5400000">
            <a:off x="1025907" y="4383389"/>
            <a:ext cx="1280160" cy="716363"/>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逻辑关系</a:t>
            </a:r>
          </a:p>
        </p:txBody>
      </p:sp>
      <p:sp>
        <p:nvSpPr>
          <p:cNvPr id="21" name="燕尾形 20"/>
          <p:cNvSpPr/>
          <p:nvPr/>
        </p:nvSpPr>
        <p:spPr>
          <a:xfrm rot="5400000">
            <a:off x="1021685" y="5671880"/>
            <a:ext cx="1280160" cy="716363"/>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思想方法</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353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349157" y="1187755"/>
            <a:ext cx="4801314" cy="707886"/>
          </a:xfrm>
          <a:prstGeom prst="rect">
            <a:avLst/>
          </a:prstGeom>
          <a:noFill/>
        </p:spPr>
        <p:txBody>
          <a:bodyPr wrap="none" rtlCol="0">
            <a:spAutoFit/>
          </a:bodyPr>
          <a:lstStyle/>
          <a:p>
            <a:pPr algn="ctr"/>
            <a:r>
              <a:rPr lang="zh-CN" altLang="en-US" sz="4000" b="1" dirty="0" smtClean="0">
                <a:solidFill>
                  <a:srgbClr val="C00000"/>
                </a:solidFill>
                <a:latin typeface="微软雅黑" panose="020B0503020204020204" pitchFamily="34" charset="-122"/>
                <a:ea typeface="微软雅黑" panose="020B0503020204020204" pitchFamily="34" charset="-122"/>
              </a:rPr>
              <a:t>关于走和平发展道路</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hqprint">
            <a:extLst>
              <a:ext uri="{BEBA8EAE-BF5A-486C-A8C5-ECC9F3942E4B}">
                <a14:imgProps xmlns:a14="http://schemas.microsoft.com/office/drawing/2010/main">
                  <a14:imgLayer>
                    <a14:imgEffect>
                      <a14:colorTemperature colorTemp="5800"/>
                    </a14:imgEffect>
                  </a14:imgLayer>
                </a14:imgProps>
              </a:ext>
              <a:ext uri="{28A0092B-C50C-407E-A947-70E740481C1C}">
                <a14:useLocalDpi xmlns:a14="http://schemas.microsoft.com/office/drawing/2010/main"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1222197" y="1082804"/>
            <a:ext cx="2096835" cy="1107996"/>
            <a:chOff x="2310634" y="2770718"/>
            <a:chExt cx="1662278"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0"/>
              <a:ext cx="1662277" cy="480090"/>
            </a:xfrm>
            <a:prstGeom prst="rect">
              <a:avLst/>
            </a:prstGeom>
          </p:spPr>
          <p:txBody>
            <a:bodyPr wrap="square">
              <a:spAutoFit/>
            </a:bodyPr>
            <a:lstStyle/>
            <a:p>
              <a:pPr algn="ctr">
                <a:defRPr/>
              </a:pPr>
              <a:r>
                <a:rPr lang="zh-CN" altLang="en-US" sz="2800" b="1" kern="0" spc="400" dirty="0" smtClean="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第四部分</a:t>
              </a:r>
              <a:endParaRPr lang="zh-CN" altLang="en-US" sz="28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grpSp>
      <p:sp>
        <p:nvSpPr>
          <p:cNvPr id="17" name="矩形 16"/>
          <p:cNvSpPr/>
          <p:nvPr/>
        </p:nvSpPr>
        <p:spPr>
          <a:xfrm>
            <a:off x="3050801" y="2584282"/>
            <a:ext cx="1620932" cy="1569660"/>
          </a:xfrm>
          <a:prstGeom prst="rect">
            <a:avLst/>
          </a:prstGeom>
        </p:spPr>
        <p:txBody>
          <a:bodyPr wrap="square">
            <a:spAutoFit/>
          </a:bodyPr>
          <a:lstStyle/>
          <a:p>
            <a:pPr algn="ctr"/>
            <a:r>
              <a:rPr lang="zh-CN" altLang="en-US" sz="4800" b="1" i="0"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几个</a:t>
            </a:r>
            <a:r>
              <a:rPr lang="zh-CN" altLang="en-US" sz="4800" b="1"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区域</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2" name="左大括号 1"/>
          <p:cNvSpPr/>
          <p:nvPr/>
        </p:nvSpPr>
        <p:spPr>
          <a:xfrm>
            <a:off x="4776584" y="2733793"/>
            <a:ext cx="515527" cy="1270637"/>
          </a:xfrm>
          <a:prstGeom prst="leftBrace">
            <a:avLst>
              <a:gd name="adj1" fmla="val 0"/>
              <a:gd name="adj2" fmla="val 4929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 name="组合 6"/>
          <p:cNvGrpSpPr/>
          <p:nvPr/>
        </p:nvGrpSpPr>
        <p:grpSpPr>
          <a:xfrm>
            <a:off x="5378949" y="2287806"/>
            <a:ext cx="1054782" cy="2181531"/>
            <a:chOff x="5378949" y="2287806"/>
            <a:chExt cx="1054782" cy="2181531"/>
          </a:xfrm>
        </p:grpSpPr>
        <p:sp>
          <p:nvSpPr>
            <p:cNvPr id="12" name="文本框 11"/>
            <p:cNvSpPr txBox="1"/>
            <p:nvPr/>
          </p:nvSpPr>
          <p:spPr>
            <a:xfrm>
              <a:off x="5389855" y="2740248"/>
              <a:ext cx="104387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中美</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378949" y="3622252"/>
              <a:ext cx="104387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中欧</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378949" y="4069227"/>
              <a:ext cx="104387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中非</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387818" y="3169056"/>
              <a:ext cx="104387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中俄</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89855" y="2287806"/>
              <a:ext cx="104387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周边</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255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9997" y="3941487"/>
            <a:ext cx="9413931" cy="2400657"/>
          </a:xfrm>
          <a:prstGeom prst="rect">
            <a:avLst/>
          </a:prstGeom>
        </p:spPr>
        <p:txBody>
          <a:bodyPr wrap="square">
            <a:spAutoFit/>
          </a:bodyPr>
          <a:lstStyle/>
          <a:p>
            <a:pPr indent="457200" algn="just">
              <a:lnSpc>
                <a:spcPct val="150000"/>
              </a:lnSpc>
              <a:defRPr/>
            </a:pPr>
            <a:r>
              <a:rPr lang="zh-CN" altLang="en-US" sz="2000" dirty="0">
                <a:latin typeface="微软雅黑" panose="020B0503020204020204" pitchFamily="34" charset="-122"/>
                <a:ea typeface="微软雅黑" panose="020B0503020204020204" pitchFamily="34" charset="-122"/>
              </a:rPr>
              <a:t>走和平发展道路，是我们党根据时代发展潮流和我国根本利益作出的战略抉择</a:t>
            </a:r>
            <a:r>
              <a:rPr lang="zh-CN" altLang="en-US" sz="2000" dirty="0" smtClean="0">
                <a:latin typeface="微软雅黑" panose="020B0503020204020204" pitchFamily="34" charset="-122"/>
                <a:ea typeface="微软雅黑" panose="020B0503020204020204" pitchFamily="34" charset="-122"/>
              </a:rPr>
              <a:t>。实现</a:t>
            </a:r>
            <a:r>
              <a:rPr lang="zh-CN" altLang="en-US" sz="2000" dirty="0">
                <a:latin typeface="微软雅黑" panose="020B0503020204020204" pitchFamily="34" charset="-122"/>
                <a:ea typeface="微软雅黑" panose="020B0503020204020204" pitchFamily="34" charset="-122"/>
              </a:rPr>
              <a:t>中国梦必须有和平国际环境</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indent="457200" algn="just">
              <a:lnSpc>
                <a:spcPct val="150000"/>
              </a:lnSpc>
              <a:defRPr/>
            </a:pPr>
            <a:r>
              <a:rPr lang="zh-CN" altLang="en-US" sz="2000" dirty="0" smtClean="0">
                <a:latin typeface="微软雅黑" panose="020B0503020204020204" pitchFamily="34" charset="-122"/>
                <a:ea typeface="微软雅黑" panose="020B0503020204020204" pitchFamily="34" charset="-122"/>
              </a:rPr>
              <a:t>纵观</a:t>
            </a:r>
            <a:r>
              <a:rPr lang="zh-CN" altLang="en-US" sz="2000" dirty="0">
                <a:latin typeface="微软雅黑" panose="020B0503020204020204" pitchFamily="34" charset="-122"/>
                <a:ea typeface="微软雅黑" panose="020B0503020204020204" pitchFamily="34" charset="-122"/>
              </a:rPr>
              <a:t>世界历史，依靠武力对外侵略扩张最终都是要失败的。我们要统筹国内国际两个大局，夯实走和平发展道路的基础。要走出一条和衷共济、合作共赢的新路子。要把中国机遇转变为世界机遇，把世界机遇转变为中国机遇。</a:t>
            </a:r>
            <a:endParaRPr lang="zh-CN" altLang="en-US" sz="2000" dirty="0">
              <a:solidFill>
                <a:srgbClr val="7C4939"/>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609961" y="1999123"/>
            <a:ext cx="7298831" cy="1800000"/>
            <a:chOff x="3653503" y="1999123"/>
            <a:chExt cx="7298831" cy="1800000"/>
          </a:xfrm>
        </p:grpSpPr>
        <p:sp>
          <p:nvSpPr>
            <p:cNvPr id="7" name="矩形: 圆角 6"/>
            <p:cNvSpPr/>
            <p:nvPr/>
          </p:nvSpPr>
          <p:spPr>
            <a:xfrm>
              <a:off x="4644943" y="2280457"/>
              <a:ext cx="6307391" cy="126124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矩形: 圆角 5"/>
            <p:cNvSpPr/>
            <p:nvPr/>
          </p:nvSpPr>
          <p:spPr>
            <a:xfrm>
              <a:off x="3653503" y="1999123"/>
              <a:ext cx="1800000" cy="1800000"/>
            </a:xfrm>
            <a:prstGeom prst="roundRect">
              <a:avLst>
                <a:gd name="adj" fmla="val 50000"/>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p:cNvSpPr>
            <p:nvPr/>
          </p:nvSpPr>
          <p:spPr bwMode="auto">
            <a:xfrm>
              <a:off x="4193503" y="2539123"/>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11" name="矩形 10"/>
            <p:cNvSpPr/>
            <p:nvPr/>
          </p:nvSpPr>
          <p:spPr>
            <a:xfrm>
              <a:off x="5508366" y="2680245"/>
              <a:ext cx="5389104"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坚持走和平发展道路</a:t>
              </a:r>
              <a:r>
                <a:rPr lang="zh-CN" altLang="en-US" sz="2400" b="1" dirty="0" smtClean="0">
                  <a:solidFill>
                    <a:schemeClr val="bg1"/>
                  </a:solidFill>
                  <a:latin typeface="微软雅黑" panose="020B0503020204020204" pitchFamily="34" charset="-122"/>
                  <a:ea typeface="微软雅黑" panose="020B0503020204020204" pitchFamily="34" charset="-122"/>
                </a:rPr>
                <a:t>、处理好各国</a:t>
              </a:r>
              <a:r>
                <a:rPr lang="zh-CN" altLang="en-US" sz="2400" b="1" dirty="0">
                  <a:solidFill>
                    <a:schemeClr val="bg1"/>
                  </a:solidFill>
                  <a:latin typeface="微软雅黑" panose="020B0503020204020204" pitchFamily="34" charset="-122"/>
                  <a:ea typeface="微软雅黑" panose="020B0503020204020204" pitchFamily="34" charset="-122"/>
                </a:rPr>
                <a:t>关系</a:t>
              </a:r>
            </a:p>
          </p:txBody>
        </p:sp>
      </p:grpSp>
      <p:sp>
        <p:nvSpPr>
          <p:cNvPr id="13" name="文本框 12"/>
          <p:cNvSpPr txBox="1"/>
          <p:nvPr/>
        </p:nvSpPr>
        <p:spPr>
          <a:xfrm>
            <a:off x="1001591" y="37676"/>
            <a:ext cx="5390065" cy="1015663"/>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关于走和平发展道路</a:t>
            </a:r>
            <a:endParaRPr lang="zh-CN" altLang="en-US" sz="3200" b="1" dirty="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总体思想</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backgroundRemoval t="509" b="89822" l="2757" r="98246"/>
                    </a14:imgEffect>
                  </a14:imgLayer>
                </a14:imgProps>
              </a:ext>
            </a:extLst>
          </a:blip>
          <a:stretch>
            <a:fillRect/>
          </a:stretch>
        </p:blipFill>
        <p:spPr>
          <a:xfrm>
            <a:off x="1497291" y="1789609"/>
            <a:ext cx="2354342" cy="2242938"/>
          </a:xfrm>
          <a:prstGeom prst="rect">
            <a:avLst/>
          </a:prstGeom>
        </p:spPr>
      </p:pic>
    </p:spTree>
    <p:extLst>
      <p:ext uri="{BB962C8B-B14F-4D97-AF65-F5344CB8AC3E}">
        <p14:creationId xmlns:p14="http://schemas.microsoft.com/office/powerpoint/2010/main" val="14471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图示 30"/>
          <p:cNvGraphicFramePr/>
          <p:nvPr>
            <p:extLst>
              <p:ext uri="{D42A27DB-BD31-4B8C-83A1-F6EECF244321}">
                <p14:modId xmlns:p14="http://schemas.microsoft.com/office/powerpoint/2010/main" val="4227841991"/>
              </p:ext>
            </p:extLst>
          </p:nvPr>
        </p:nvGraphicFramePr>
        <p:xfrm>
          <a:off x="1252728" y="1572608"/>
          <a:ext cx="9509760" cy="517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1001591" y="37676"/>
            <a:ext cx="5390065" cy="1015663"/>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关于走和平发展道路</a:t>
            </a:r>
            <a:endParaRPr lang="zh-CN" altLang="en-US" sz="3200" b="1" dirty="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外交手段</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770431" y="837038"/>
            <a:ext cx="2677077" cy="807783"/>
            <a:chOff x="4354578" y="1197915"/>
            <a:chExt cx="2677077" cy="807783"/>
          </a:xfrm>
        </p:grpSpPr>
        <p:pic>
          <p:nvPicPr>
            <p:cNvPr id="3" name="图片 2"/>
            <p:cNvPicPr>
              <a:picLocks noChangeAspect="1"/>
            </p:cNvPicPr>
            <p:nvPr/>
          </p:nvPicPr>
          <p:blipFill>
            <a:blip r:embed="rId7">
              <a:extLst>
                <a:ext uri="{BEBA8EAE-BF5A-486C-A8C5-ECC9F3942E4B}">
                  <a14:imgProps xmlns:a14="http://schemas.microsoft.com/office/drawing/2010/main">
                    <a14:imgLayer r:embed="rId8">
                      <a14:imgEffect>
                        <a14:backgroundRemoval t="8333" b="96154" l="2708" r="96905">
                          <a14:foregroundMark x1="5222" y1="41026" x2="25919" y2="85897"/>
                        </a14:backgroundRemoval>
                      </a14:imgEffect>
                    </a14:imgLayer>
                  </a14:imgProps>
                </a:ext>
              </a:extLst>
            </a:blip>
            <a:stretch>
              <a:fillRect/>
            </a:stretch>
          </p:blipFill>
          <p:spPr>
            <a:xfrm>
              <a:off x="4354578" y="1197915"/>
              <a:ext cx="2677077" cy="807783"/>
            </a:xfrm>
            <a:prstGeom prst="rect">
              <a:avLst/>
            </a:prstGeom>
          </p:spPr>
        </p:pic>
        <p:sp>
          <p:nvSpPr>
            <p:cNvPr id="8" name="文本框 7"/>
            <p:cNvSpPr txBox="1"/>
            <p:nvPr/>
          </p:nvSpPr>
          <p:spPr>
            <a:xfrm>
              <a:off x="5184648" y="1487763"/>
              <a:ext cx="73152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周边</a:t>
              </a:r>
            </a:p>
          </p:txBody>
        </p:sp>
      </p:grpSp>
      <p:grpSp>
        <p:nvGrpSpPr>
          <p:cNvPr id="16" name="组合 15"/>
          <p:cNvGrpSpPr/>
          <p:nvPr/>
        </p:nvGrpSpPr>
        <p:grpSpPr>
          <a:xfrm>
            <a:off x="2621728" y="2342605"/>
            <a:ext cx="2310117" cy="610811"/>
            <a:chOff x="1963576" y="2660854"/>
            <a:chExt cx="2248095" cy="594412"/>
          </a:xfrm>
        </p:grpSpPr>
        <p:pic>
          <p:nvPicPr>
            <p:cNvPr id="4" name="图片 3"/>
            <p:cNvPicPr>
              <a:picLocks noChangeAspect="1"/>
            </p:cNvPicPr>
            <p:nvPr/>
          </p:nvPicPr>
          <p:blipFill>
            <a:blip r:embed="rId9">
              <a:extLst>
                <a:ext uri="{BEBA8EAE-BF5A-486C-A8C5-ECC9F3942E4B}">
                  <a14:imgProps xmlns:a14="http://schemas.microsoft.com/office/drawing/2010/main">
                    <a14:imgLayer r:embed="rId10">
                      <a14:imgEffect>
                        <a14:backgroundRemoval t="0" b="93590" l="2034" r="99661">
                          <a14:foregroundMark x1="66441" y1="33333" x2="93220" y2="89744"/>
                          <a14:foregroundMark x1="68475" y1="91026" x2="93559" y2="34615"/>
                          <a14:foregroundMark x1="84407" y1="89744" x2="84407" y2="28205"/>
                          <a14:foregroundMark x1="72881" y1="83333" x2="72203" y2="32051"/>
                          <a14:foregroundMark x1="70847" y1="91026" x2="69153" y2="29487"/>
                        </a14:backgroundRemoval>
                      </a14:imgEffect>
                    </a14:imgLayer>
                  </a14:imgProps>
                </a:ext>
              </a:extLst>
            </a:blip>
            <a:stretch>
              <a:fillRect/>
            </a:stretch>
          </p:blipFill>
          <p:spPr>
            <a:xfrm>
              <a:off x="1963576" y="2660854"/>
              <a:ext cx="2248095" cy="594412"/>
            </a:xfrm>
            <a:prstGeom prst="rect">
              <a:avLst/>
            </a:prstGeom>
          </p:spPr>
        </p:pic>
        <p:sp>
          <p:nvSpPr>
            <p:cNvPr id="9" name="文本框 8"/>
            <p:cNvSpPr txBox="1"/>
            <p:nvPr/>
          </p:nvSpPr>
          <p:spPr>
            <a:xfrm>
              <a:off x="2804160" y="2849903"/>
              <a:ext cx="73152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中美</a:t>
              </a:r>
              <a:endParaRPr lang="zh-CN" altLang="en-US"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40797" y="2153229"/>
            <a:ext cx="2467083" cy="829101"/>
            <a:chOff x="6858000" y="2435353"/>
            <a:chExt cx="2467083" cy="829101"/>
          </a:xfrm>
        </p:grpSpPr>
        <p:pic>
          <p:nvPicPr>
            <p:cNvPr id="7" name="图片 6"/>
            <p:cNvPicPr>
              <a:picLocks noChangeAspect="1"/>
            </p:cNvPicPr>
            <p:nvPr/>
          </p:nvPicPr>
          <p:blipFill>
            <a:blip r:embed="rId11">
              <a:extLst>
                <a:ext uri="{BEBA8EAE-BF5A-486C-A8C5-ECC9F3942E4B}">
                  <a14:imgProps xmlns:a14="http://schemas.microsoft.com/office/drawing/2010/main">
                    <a14:imgLayer r:embed="rId12">
                      <a14:imgEffect>
                        <a14:backgroundRemoval t="8537" b="97561" l="7787" r="97541">
                          <a14:foregroundMark x1="68033" y1="39024" x2="90984" y2="76829"/>
                          <a14:foregroundMark x1="72951" y1="80488" x2="90984" y2="37805"/>
                          <a14:foregroundMark x1="74180" y1="40244" x2="90164" y2="40244"/>
                        </a14:backgroundRemoval>
                      </a14:imgEffect>
                    </a14:imgLayer>
                  </a14:imgProps>
                </a:ext>
              </a:extLst>
            </a:blip>
            <a:stretch>
              <a:fillRect/>
            </a:stretch>
          </p:blipFill>
          <p:spPr>
            <a:xfrm>
              <a:off x="6858000" y="2435353"/>
              <a:ext cx="2467083" cy="829101"/>
            </a:xfrm>
            <a:prstGeom prst="rect">
              <a:avLst/>
            </a:prstGeom>
          </p:spPr>
        </p:pic>
        <p:sp>
          <p:nvSpPr>
            <p:cNvPr id="10" name="文本框 9"/>
            <p:cNvSpPr txBox="1"/>
            <p:nvPr/>
          </p:nvSpPr>
          <p:spPr>
            <a:xfrm>
              <a:off x="7800417" y="2773392"/>
              <a:ext cx="73152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中俄</a:t>
              </a:r>
              <a:endParaRPr lang="zh-CN" altLang="en-US" b="1"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359201" y="4792976"/>
            <a:ext cx="2241300" cy="716812"/>
            <a:chOff x="2745034" y="4672584"/>
            <a:chExt cx="2241300" cy="716812"/>
          </a:xfrm>
        </p:grpSpPr>
        <p:pic>
          <p:nvPicPr>
            <p:cNvPr id="5" name="图片 4"/>
            <p:cNvPicPr>
              <a:picLocks noChangeAspect="1"/>
            </p:cNvPicPr>
            <p:nvPr/>
          </p:nvPicPr>
          <p:blipFill>
            <a:blip r:embed="rId13">
              <a:extLst>
                <a:ext uri="{BEBA8EAE-BF5A-486C-A8C5-ECC9F3942E4B}">
                  <a14:imgProps xmlns:a14="http://schemas.microsoft.com/office/drawing/2010/main">
                    <a14:imgLayer r:embed="rId14">
                      <a14:imgEffect>
                        <a14:backgroundRemoval t="8451" b="95775" l="3604" r="97748">
                          <a14:foregroundMark x1="7207" y1="39437" x2="31532" y2="83099"/>
                        </a14:backgroundRemoval>
                      </a14:imgEffect>
                    </a14:imgLayer>
                  </a14:imgProps>
                </a:ext>
              </a:extLst>
            </a:blip>
            <a:stretch>
              <a:fillRect/>
            </a:stretch>
          </p:blipFill>
          <p:spPr>
            <a:xfrm>
              <a:off x="2745034" y="4672584"/>
              <a:ext cx="2241300" cy="716812"/>
            </a:xfrm>
            <a:prstGeom prst="rect">
              <a:avLst/>
            </a:prstGeom>
          </p:spPr>
        </p:pic>
        <p:sp>
          <p:nvSpPr>
            <p:cNvPr id="11" name="文本框 10"/>
            <p:cNvSpPr txBox="1"/>
            <p:nvPr/>
          </p:nvSpPr>
          <p:spPr>
            <a:xfrm>
              <a:off x="3499924" y="4910338"/>
              <a:ext cx="73152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中欧</a:t>
              </a:r>
              <a:endParaRPr lang="zh-CN" altLang="en-US" b="1"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64515" y="4463672"/>
            <a:ext cx="2368295" cy="1058258"/>
            <a:chOff x="6391656" y="3879507"/>
            <a:chExt cx="2368295" cy="1058258"/>
          </a:xfrm>
        </p:grpSpPr>
        <p:pic>
          <p:nvPicPr>
            <p:cNvPr id="6" name="图片 5"/>
            <p:cNvPicPr>
              <a:picLocks noChangeAspect="1"/>
            </p:cNvPicPr>
            <p:nvPr/>
          </p:nvPicPr>
          <p:blipFill>
            <a:blip r:embed="rId15">
              <a:extLst>
                <a:ext uri="{BEBA8EAE-BF5A-486C-A8C5-ECC9F3942E4B}">
                  <a14:imgProps xmlns:a14="http://schemas.microsoft.com/office/drawing/2010/main">
                    <a14:imgLayer r:embed="rId16">
                      <a14:imgEffect>
                        <a14:backgroundRemoval t="9174" b="95413" l="9607" r="98253">
                          <a14:foregroundMark x1="69869" y1="35780" x2="82533" y2="82569"/>
                          <a14:foregroundMark x1="77293" y1="39450" x2="90393" y2="56881"/>
                        </a14:backgroundRemoval>
                      </a14:imgEffect>
                    </a14:imgLayer>
                  </a14:imgProps>
                </a:ext>
              </a:extLst>
            </a:blip>
            <a:stretch>
              <a:fillRect/>
            </a:stretch>
          </p:blipFill>
          <p:spPr>
            <a:xfrm>
              <a:off x="6391656" y="3879507"/>
              <a:ext cx="2368295" cy="1058258"/>
            </a:xfrm>
            <a:prstGeom prst="rect">
              <a:avLst/>
            </a:prstGeom>
          </p:spPr>
        </p:pic>
        <p:sp>
          <p:nvSpPr>
            <p:cNvPr id="12" name="文本框 11"/>
            <p:cNvSpPr txBox="1"/>
            <p:nvPr/>
          </p:nvSpPr>
          <p:spPr>
            <a:xfrm>
              <a:off x="7360021" y="4408636"/>
              <a:ext cx="73152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中非</a:t>
              </a:r>
              <a:endParaRPr lang="zh-CN" altLang="en-US" b="1"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5282408" y="3320934"/>
            <a:ext cx="1600200" cy="1323439"/>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针对不同类型的国家和地区，采取务实灵活的外交手段和方式。</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35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46405" y="1021545"/>
            <a:ext cx="7628830" cy="1446550"/>
          </a:xfrm>
          <a:prstGeom prst="rect">
            <a:avLst/>
          </a:prstGeom>
          <a:noFill/>
        </p:spPr>
        <p:txBody>
          <a:bodyPr wrap="squar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学习</a:t>
            </a:r>
            <a:r>
              <a:rPr lang="en-US" altLang="zh-CN" sz="4400" b="1" dirty="0" smtClean="0">
                <a:solidFill>
                  <a:srgbClr val="C00000"/>
                </a:solidFill>
                <a:latin typeface="微软雅黑" panose="020B0503020204020204" pitchFamily="34" charset="-122"/>
                <a:ea typeface="微软雅黑" panose="020B0503020204020204" pitchFamily="34" charset="-122"/>
              </a:rPr>
              <a:t>《</a:t>
            </a:r>
            <a:r>
              <a:rPr lang="zh-CN" altLang="en-US" sz="4400" b="1" dirty="0" smtClean="0">
                <a:solidFill>
                  <a:srgbClr val="C00000"/>
                </a:solidFill>
                <a:latin typeface="微软雅黑" panose="020B0503020204020204" pitchFamily="34" charset="-122"/>
                <a:ea typeface="微软雅黑" panose="020B0503020204020204" pitchFamily="34" charset="-122"/>
              </a:rPr>
              <a:t>习近平谈治国理政</a:t>
            </a:r>
            <a:r>
              <a:rPr lang="en-US" altLang="zh-CN" sz="4400" b="1" dirty="0" smtClean="0">
                <a:solidFill>
                  <a:srgbClr val="C00000"/>
                </a:solidFill>
                <a:latin typeface="微软雅黑" panose="020B0503020204020204" pitchFamily="34" charset="-122"/>
                <a:ea typeface="微软雅黑" panose="020B0503020204020204" pitchFamily="34" charset="-122"/>
              </a:rPr>
              <a:t>》</a:t>
            </a:r>
            <a:r>
              <a:rPr lang="zh-CN" altLang="en-US" sz="4400" b="1" dirty="0" smtClean="0">
                <a:solidFill>
                  <a:srgbClr val="C00000"/>
                </a:solidFill>
                <a:latin typeface="微软雅黑" panose="020B0503020204020204" pitchFamily="34" charset="-122"/>
                <a:ea typeface="微软雅黑" panose="020B0503020204020204" pitchFamily="34" charset="-122"/>
              </a:rPr>
              <a:t>的科学世界观方法论</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hqprint">
            <a:extLst>
              <a:ext uri="{BEBA8EAE-BF5A-486C-A8C5-ECC9F3942E4B}">
                <a14:imgProps xmlns:a14="http://schemas.microsoft.com/office/drawing/2010/main">
                  <a14:imgLayer>
                    <a14:imgEffect>
                      <a14:colorTemperature colorTemp="5800"/>
                    </a14:imgEffect>
                  </a14:imgLayer>
                </a14:imgProps>
              </a:ext>
              <a:ext uri="{28A0092B-C50C-407E-A947-70E740481C1C}">
                <a14:useLocalDpi xmlns:a14="http://schemas.microsoft.com/office/drawing/2010/main"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709273" y="1121431"/>
            <a:ext cx="2096835" cy="1107996"/>
            <a:chOff x="2310634" y="2770718"/>
            <a:chExt cx="1662278"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0"/>
              <a:ext cx="1662277" cy="480090"/>
            </a:xfrm>
            <a:prstGeom prst="rect">
              <a:avLst/>
            </a:prstGeom>
          </p:spPr>
          <p:txBody>
            <a:bodyPr wrap="square">
              <a:spAutoFit/>
            </a:bodyPr>
            <a:lstStyle/>
            <a:p>
              <a:pPr algn="ctr">
                <a:defRPr/>
              </a:pPr>
              <a:r>
                <a:rPr lang="zh-CN" altLang="en-US" sz="28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总结</a:t>
              </a:r>
            </a:p>
          </p:txBody>
        </p:sp>
      </p:grpSp>
      <p:sp>
        <p:nvSpPr>
          <p:cNvPr id="12" name="文本框 11"/>
          <p:cNvSpPr txBox="1"/>
          <p:nvPr/>
        </p:nvSpPr>
        <p:spPr>
          <a:xfrm>
            <a:off x="3481206" y="2758789"/>
            <a:ext cx="2069797"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“一个导向”</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096000" y="2753917"/>
            <a:ext cx="2069797"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“五大思维”</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 name="十字形 1"/>
          <p:cNvSpPr/>
          <p:nvPr/>
        </p:nvSpPr>
        <p:spPr>
          <a:xfrm>
            <a:off x="5551003" y="2768437"/>
            <a:ext cx="361123" cy="344903"/>
          </a:xfrm>
          <a:prstGeom prst="plus">
            <a:avLst>
              <a:gd name="adj" fmla="val 4087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11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hqprint">
            <a:extLst>
              <a:ext uri="{BEBA8EAE-BF5A-486C-A8C5-ECC9F3942E4B}">
                <a14:imgProps xmlns:a14="http://schemas.microsoft.com/office/drawing/2010/main">
                  <a14:imgLayer>
                    <a14:imgEffect>
                      <a14:colorTemperature colorTemp="4200"/>
                    </a14:imgEffect>
                  </a14:imgLayer>
                </a14:imgProps>
              </a:ext>
              <a:ext uri="{28A0092B-C50C-407E-A947-70E740481C1C}">
                <a14:useLocalDpi xmlns:a14="http://schemas.microsoft.com/office/drawing/2010/main" val="0"/>
              </a:ext>
            </a:extLst>
          </a:blip>
          <a:stretch>
            <a:fillRect/>
          </a:stretch>
        </p:blipFill>
        <p:spPr>
          <a:xfrm>
            <a:off x="176047" y="3581400"/>
            <a:ext cx="1562100" cy="32766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98992" y="5141929"/>
            <a:ext cx="3186242" cy="1734457"/>
          </a:xfrm>
          <a:prstGeom prst="rect">
            <a:avLst/>
          </a:prstGeom>
        </p:spPr>
      </p:pic>
      <p:grpSp>
        <p:nvGrpSpPr>
          <p:cNvPr id="126" name="组合 125"/>
          <p:cNvGrpSpPr/>
          <p:nvPr/>
        </p:nvGrpSpPr>
        <p:grpSpPr>
          <a:xfrm>
            <a:off x="1684529" y="1794586"/>
            <a:ext cx="2232000" cy="2232000"/>
            <a:chOff x="3851921" y="107991"/>
            <a:chExt cx="1792566" cy="1792567"/>
          </a:xfrm>
        </p:grpSpPr>
        <p:sp>
          <p:nvSpPr>
            <p:cNvPr id="127"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5023412" y="2049870"/>
            <a:ext cx="6048000" cy="0"/>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336320" y="1011794"/>
            <a:ext cx="1422184" cy="830997"/>
          </a:xfrm>
          <a:prstGeom prst="rect">
            <a:avLst/>
          </a:prstGeom>
        </p:spPr>
        <p:txBody>
          <a:bodyPr wrap="none">
            <a:spAutoFit/>
          </a:bodyPr>
          <a:lstStyle/>
          <a:p>
            <a:r>
              <a:rPr lang="zh-CN" altLang="en-US" sz="4800" b="1"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前言</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10" name="矩形 9"/>
          <p:cNvSpPr/>
          <p:nvPr/>
        </p:nvSpPr>
        <p:spPr>
          <a:xfrm>
            <a:off x="4879412" y="2067691"/>
            <a:ext cx="6267124" cy="3323987"/>
          </a:xfrm>
          <a:prstGeom prst="rect">
            <a:avLst/>
          </a:prstGeom>
        </p:spPr>
        <p:txBody>
          <a:bodyPr wrap="square">
            <a:spAutoFit/>
          </a:bodyPr>
          <a:lstStyle/>
          <a:p>
            <a:pPr algn="just">
              <a:lnSpc>
                <a:spcPct val="150000"/>
              </a:lnSpc>
            </a:pPr>
            <a:r>
              <a:rPr lang="en-US" altLang="zh-CN" sz="2000" b="1" dirty="0" smtClean="0">
                <a:solidFill>
                  <a:srgbClr val="7C4939"/>
                </a:solidFill>
                <a:latin typeface="微软雅黑" panose="020B0503020204020204" pitchFamily="34" charset="-122"/>
                <a:ea typeface="微软雅黑" panose="020B0503020204020204" pitchFamily="34" charset="-122"/>
              </a:rPr>
              <a:t>2014</a:t>
            </a:r>
            <a:r>
              <a:rPr lang="zh-CN" altLang="en-US" sz="2000" b="1" dirty="0" smtClean="0">
                <a:solidFill>
                  <a:srgbClr val="7C4939"/>
                </a:solidFill>
                <a:latin typeface="微软雅黑" panose="020B0503020204020204" pitchFamily="34" charset="-122"/>
                <a:ea typeface="微软雅黑" panose="020B0503020204020204" pitchFamily="34" charset="-122"/>
              </a:rPr>
              <a:t>年</a:t>
            </a:r>
            <a:r>
              <a:rPr lang="en-US" altLang="zh-CN" sz="2000" b="1" dirty="0" smtClean="0">
                <a:solidFill>
                  <a:srgbClr val="7C4939"/>
                </a:solidFill>
                <a:latin typeface="微软雅黑" panose="020B0503020204020204" pitchFamily="34" charset="-122"/>
                <a:ea typeface="微软雅黑" panose="020B0503020204020204" pitchFamily="34" charset="-122"/>
              </a:rPr>
              <a:t>9</a:t>
            </a:r>
            <a:r>
              <a:rPr lang="zh-CN" altLang="en-US" sz="2000" b="1" dirty="0" smtClean="0">
                <a:solidFill>
                  <a:srgbClr val="7C4939"/>
                </a:solidFill>
                <a:latin typeface="微软雅黑" panose="020B0503020204020204" pitchFamily="34" charset="-122"/>
                <a:ea typeface="微软雅黑" panose="020B0503020204020204" pitchFamily="34" charset="-122"/>
              </a:rPr>
              <a:t>月</a:t>
            </a:r>
            <a:r>
              <a:rPr lang="en-US" altLang="zh-CN" sz="2000" b="1" dirty="0" smtClean="0">
                <a:solidFill>
                  <a:srgbClr val="7C4939"/>
                </a:solidFill>
                <a:latin typeface="微软雅黑" panose="020B0503020204020204" pitchFamily="34" charset="-122"/>
                <a:ea typeface="微软雅黑" panose="020B0503020204020204" pitchFamily="34" charset="-122"/>
              </a:rPr>
              <a:t>28</a:t>
            </a:r>
            <a:r>
              <a:rPr lang="zh-CN" altLang="en-US" sz="2000" b="1" dirty="0" smtClean="0">
                <a:solidFill>
                  <a:srgbClr val="7C4939"/>
                </a:solidFill>
                <a:latin typeface="微软雅黑" panose="020B0503020204020204" pitchFamily="34" charset="-122"/>
                <a:ea typeface="微软雅黑" panose="020B0503020204020204" pitchFamily="34" charset="-122"/>
              </a:rPr>
              <a:t>日，由国务院新闻办公室会同中央文献硏究室、中国外文局编辑的</a:t>
            </a:r>
            <a:r>
              <a:rPr lang="en-US" altLang="zh-CN" sz="2000" b="1" dirty="0" smtClean="0">
                <a:solidFill>
                  <a:srgbClr val="7C4939"/>
                </a:solidFill>
                <a:latin typeface="微软雅黑" panose="020B0503020204020204" pitchFamily="34" charset="-122"/>
                <a:ea typeface="微软雅黑" panose="020B0503020204020204" pitchFamily="34" charset="-122"/>
              </a:rPr>
              <a:t>《</a:t>
            </a:r>
            <a:r>
              <a:rPr lang="zh-CN" altLang="en-US" sz="2000" b="1" dirty="0" smtClean="0">
                <a:solidFill>
                  <a:srgbClr val="7C4939"/>
                </a:solidFill>
                <a:latin typeface="微软雅黑" panose="020B0503020204020204" pitchFamily="34" charset="-122"/>
                <a:ea typeface="微软雅黑" panose="020B0503020204020204" pitchFamily="34" charset="-122"/>
              </a:rPr>
              <a:t>习近平谈治国理政</a:t>
            </a:r>
            <a:r>
              <a:rPr lang="en-US" altLang="zh-CN" sz="2000" b="1" dirty="0" smtClean="0">
                <a:solidFill>
                  <a:srgbClr val="7C4939"/>
                </a:solidFill>
                <a:latin typeface="微软雅黑" panose="020B0503020204020204" pitchFamily="34" charset="-122"/>
                <a:ea typeface="微软雅黑" panose="020B0503020204020204" pitchFamily="34" charset="-122"/>
              </a:rPr>
              <a:t>》</a:t>
            </a:r>
            <a:r>
              <a:rPr lang="zh-CN" altLang="en-US" sz="2000" b="1" dirty="0" smtClean="0">
                <a:solidFill>
                  <a:srgbClr val="7C4939"/>
                </a:solidFill>
                <a:latin typeface="微软雅黑" panose="020B0503020204020204" pitchFamily="34" charset="-122"/>
                <a:ea typeface="微软雅黑" panose="020B0503020204020204" pitchFamily="34" charset="-122"/>
              </a:rPr>
              <a:t>一书，收录习近平总书记在</a:t>
            </a:r>
            <a:r>
              <a:rPr lang="en-US" altLang="zh-CN" sz="2000" b="1" dirty="0" smtClean="0">
                <a:solidFill>
                  <a:srgbClr val="7C4939"/>
                </a:solidFill>
                <a:latin typeface="微软雅黑" panose="020B0503020204020204" pitchFamily="34" charset="-122"/>
                <a:ea typeface="微软雅黑" panose="020B0503020204020204" pitchFamily="34" charset="-122"/>
              </a:rPr>
              <a:t>2012</a:t>
            </a:r>
            <a:r>
              <a:rPr lang="zh-CN" altLang="en-US" sz="2000" b="1" dirty="0" smtClean="0">
                <a:solidFill>
                  <a:srgbClr val="7C4939"/>
                </a:solidFill>
                <a:latin typeface="微软雅黑" panose="020B0503020204020204" pitchFamily="34" charset="-122"/>
                <a:ea typeface="微软雅黑" panose="020B0503020204020204" pitchFamily="34" charset="-122"/>
              </a:rPr>
              <a:t>年</a:t>
            </a:r>
            <a:r>
              <a:rPr lang="en-US" altLang="zh-CN" sz="2000" b="1" dirty="0" smtClean="0">
                <a:solidFill>
                  <a:srgbClr val="7C4939"/>
                </a:solidFill>
                <a:latin typeface="微软雅黑" panose="020B0503020204020204" pitchFamily="34" charset="-122"/>
                <a:ea typeface="微软雅黑" panose="020B0503020204020204" pitchFamily="34" charset="-122"/>
              </a:rPr>
              <a:t>11</a:t>
            </a:r>
            <a:r>
              <a:rPr lang="zh-CN" altLang="en-US" sz="2000" b="1" dirty="0" smtClean="0">
                <a:solidFill>
                  <a:srgbClr val="7C4939"/>
                </a:solidFill>
                <a:latin typeface="微软雅黑" panose="020B0503020204020204" pitchFamily="34" charset="-122"/>
                <a:ea typeface="微软雅黑" panose="020B0503020204020204" pitchFamily="34" charset="-122"/>
              </a:rPr>
              <a:t>月</a:t>
            </a:r>
            <a:r>
              <a:rPr lang="en-US" altLang="zh-CN" sz="2000" b="1" dirty="0" smtClean="0">
                <a:solidFill>
                  <a:srgbClr val="7C4939"/>
                </a:solidFill>
                <a:latin typeface="微软雅黑" panose="020B0503020204020204" pitchFamily="34" charset="-122"/>
                <a:ea typeface="微软雅黑" panose="020B0503020204020204" pitchFamily="34" charset="-122"/>
              </a:rPr>
              <a:t>15</a:t>
            </a:r>
            <a:r>
              <a:rPr lang="zh-CN" altLang="en-US" sz="2000" b="1" dirty="0" smtClean="0">
                <a:solidFill>
                  <a:srgbClr val="7C4939"/>
                </a:solidFill>
                <a:latin typeface="微软雅黑" panose="020B0503020204020204" pitchFamily="34" charset="-122"/>
                <a:ea typeface="微软雅黑" panose="020B0503020204020204" pitchFamily="34" charset="-122"/>
              </a:rPr>
              <a:t>日至</a:t>
            </a:r>
            <a:r>
              <a:rPr lang="en-US" altLang="zh-CN" sz="2000" b="1" dirty="0">
                <a:solidFill>
                  <a:srgbClr val="7C4939"/>
                </a:solidFill>
                <a:latin typeface="微软雅黑" panose="020B0503020204020204" pitchFamily="34" charset="-122"/>
                <a:ea typeface="微软雅黑" panose="020B0503020204020204" pitchFamily="34" charset="-122"/>
              </a:rPr>
              <a:t>2014</a:t>
            </a:r>
            <a:r>
              <a:rPr lang="zh-CN" altLang="en-US" sz="2000" b="1" dirty="0" smtClean="0">
                <a:solidFill>
                  <a:srgbClr val="7C4939"/>
                </a:solidFill>
                <a:latin typeface="微软雅黑" panose="020B0503020204020204" pitchFamily="34" charset="-122"/>
                <a:ea typeface="微软雅黑" panose="020B0503020204020204" pitchFamily="34" charset="-122"/>
              </a:rPr>
              <a:t>年</a:t>
            </a:r>
            <a:r>
              <a:rPr lang="en-US" altLang="zh-CN" sz="2000" b="1" dirty="0" smtClean="0">
                <a:solidFill>
                  <a:srgbClr val="7C4939"/>
                </a:solidFill>
                <a:latin typeface="微软雅黑" panose="020B0503020204020204" pitchFamily="34" charset="-122"/>
                <a:ea typeface="微软雅黑" panose="020B0503020204020204" pitchFamily="34" charset="-122"/>
              </a:rPr>
              <a:t>6</a:t>
            </a:r>
            <a:r>
              <a:rPr lang="zh-CN" altLang="en-US" sz="2000" b="1" dirty="0" smtClean="0">
                <a:solidFill>
                  <a:srgbClr val="7C4939"/>
                </a:solidFill>
                <a:latin typeface="微软雅黑" panose="020B0503020204020204" pitchFamily="34" charset="-122"/>
                <a:ea typeface="微软雅黑" panose="020B0503020204020204" pitchFamily="34" charset="-122"/>
              </a:rPr>
              <a:t>月</a:t>
            </a:r>
            <a:r>
              <a:rPr lang="en-US" altLang="zh-CN" sz="2000" b="1" dirty="0" smtClean="0">
                <a:solidFill>
                  <a:srgbClr val="7C4939"/>
                </a:solidFill>
                <a:latin typeface="微软雅黑" panose="020B0503020204020204" pitchFamily="34" charset="-122"/>
                <a:ea typeface="微软雅黑" panose="020B0503020204020204" pitchFamily="34" charset="-122"/>
              </a:rPr>
              <a:t>13</a:t>
            </a:r>
            <a:r>
              <a:rPr lang="zh-CN" altLang="en-US" sz="2000" b="1" dirty="0" smtClean="0">
                <a:solidFill>
                  <a:srgbClr val="7C4939"/>
                </a:solidFill>
                <a:latin typeface="微软雅黑" panose="020B0503020204020204" pitchFamily="34" charset="-122"/>
                <a:ea typeface="微软雅黑" panose="020B0503020204020204" pitchFamily="34" charset="-122"/>
              </a:rPr>
              <a:t>日这段时间的讲话、谈话、演讲、答问、批示、贺信等</a:t>
            </a:r>
            <a:r>
              <a:rPr lang="en-US" altLang="zh-CN" sz="2000" b="1" dirty="0" smtClean="0">
                <a:solidFill>
                  <a:srgbClr val="7C4939"/>
                </a:solidFill>
                <a:latin typeface="微软雅黑" panose="020B0503020204020204" pitchFamily="34" charset="-122"/>
                <a:ea typeface="微软雅黑" panose="020B0503020204020204" pitchFamily="34" charset="-122"/>
              </a:rPr>
              <a:t>79</a:t>
            </a:r>
            <a:r>
              <a:rPr lang="zh-CN" altLang="en-US" sz="2000" b="1" dirty="0" smtClean="0">
                <a:solidFill>
                  <a:srgbClr val="7C4939"/>
                </a:solidFill>
                <a:latin typeface="微软雅黑" panose="020B0503020204020204" pitchFamily="34" charset="-122"/>
                <a:ea typeface="微软雅黑" panose="020B0503020204020204" pitchFamily="34" charset="-122"/>
              </a:rPr>
              <a:t>篇，</a:t>
            </a:r>
            <a:r>
              <a:rPr lang="zh-CN" altLang="en-US" sz="2000" b="1" dirty="0">
                <a:solidFill>
                  <a:srgbClr val="7C4939"/>
                </a:solidFill>
                <a:latin typeface="微软雅黑" panose="020B0503020204020204" pitchFamily="34" charset="-122"/>
                <a:ea typeface="微软雅黑" panose="020B0503020204020204" pitchFamily="34" charset="-122"/>
              </a:rPr>
              <a:t>内容涵盖</a:t>
            </a:r>
            <a:r>
              <a:rPr lang="zh-CN" altLang="en-US" sz="2000" b="1" dirty="0" smtClean="0">
                <a:solidFill>
                  <a:srgbClr val="7C4939"/>
                </a:solidFill>
                <a:latin typeface="微软雅黑" panose="020B0503020204020204" pitchFamily="34" charset="-122"/>
                <a:ea typeface="微软雅黑" panose="020B0503020204020204" pitchFamily="34" charset="-122"/>
              </a:rPr>
              <a:t>中国特色仕会主义的方方面面。该书自出版发行以来，在国内外引起热烈反响，目前已经发行突破</a:t>
            </a:r>
            <a:r>
              <a:rPr lang="en-US" altLang="zh-CN" sz="2000" b="1" dirty="0" smtClean="0">
                <a:solidFill>
                  <a:srgbClr val="7C4939"/>
                </a:solidFill>
                <a:latin typeface="微软雅黑" panose="020B0503020204020204" pitchFamily="34" charset="-122"/>
                <a:ea typeface="微软雅黑" panose="020B0503020204020204" pitchFamily="34" charset="-122"/>
              </a:rPr>
              <a:t>520</a:t>
            </a:r>
            <a:r>
              <a:rPr lang="zh-CN" altLang="en-US" sz="2000" b="1" dirty="0" smtClean="0">
                <a:solidFill>
                  <a:srgbClr val="7C4939"/>
                </a:solidFill>
                <a:latin typeface="微软雅黑" panose="020B0503020204020204" pitchFamily="34" charset="-122"/>
                <a:ea typeface="微软雅黑" panose="020B0503020204020204" pitchFamily="34" charset="-122"/>
              </a:rPr>
              <a:t>万册</a:t>
            </a:r>
            <a:r>
              <a:rPr lang="zh-CN" altLang="en-US" sz="2000" b="1" dirty="0">
                <a:solidFill>
                  <a:srgbClr val="7C4939"/>
                </a:solidFill>
                <a:latin typeface="微软雅黑" panose="020B0503020204020204" pitchFamily="34" charset="-122"/>
                <a:ea typeface="微软雅黑" panose="020B0503020204020204" pitchFamily="34" charset="-122"/>
              </a:rPr>
              <a:t>。</a:t>
            </a:r>
          </a:p>
        </p:txBody>
      </p:sp>
      <p:pic>
        <p:nvPicPr>
          <p:cNvPr id="16" name="图片 15"/>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sp>
        <p:nvSpPr>
          <p:cNvPr id="9" name="矩形 8"/>
          <p:cNvSpPr/>
          <p:nvPr/>
        </p:nvSpPr>
        <p:spPr>
          <a:xfrm>
            <a:off x="4879412" y="5441926"/>
            <a:ext cx="5760000" cy="584775"/>
          </a:xfrm>
          <a:prstGeom prst="rect">
            <a:avLst/>
          </a:prstGeom>
        </p:spPr>
        <p:txBody>
          <a:bodyPr wrap="square">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现将</a:t>
            </a:r>
            <a:r>
              <a:rPr lang="zh-CN" altLang="en-US" sz="3200" b="1" dirty="0" smtClean="0">
                <a:solidFill>
                  <a:srgbClr val="C00000"/>
                </a:solidFill>
                <a:latin typeface="微软雅黑" panose="020B0503020204020204" pitchFamily="34" charset="-122"/>
                <a:ea typeface="微软雅黑" panose="020B0503020204020204" pitchFamily="34" charset="-122"/>
              </a:rPr>
              <a:t>主要内容总结</a:t>
            </a:r>
            <a:r>
              <a:rPr lang="zh-CN" altLang="en-US" sz="3200" b="1" dirty="0">
                <a:solidFill>
                  <a:srgbClr val="C00000"/>
                </a:solidFill>
                <a:latin typeface="微软雅黑" panose="020B0503020204020204" pitchFamily="34" charset="-122"/>
                <a:ea typeface="微软雅黑" panose="020B0503020204020204" pitchFamily="34" charset="-122"/>
              </a:rPr>
              <a:t>如下：</a:t>
            </a:r>
            <a:endParaRPr lang="zh-CN" altLang="en-US" sz="3200" dirty="0">
              <a:solidFill>
                <a:srgbClr val="C00000"/>
              </a:solidFill>
            </a:endParaRPr>
          </a:p>
        </p:txBody>
      </p:sp>
    </p:spTree>
    <p:extLst>
      <p:ext uri="{BB962C8B-B14F-4D97-AF65-F5344CB8AC3E}">
        <p14:creationId xmlns:p14="http://schemas.microsoft.com/office/powerpoint/2010/main" val="21146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8898" y="330101"/>
            <a:ext cx="5421677" cy="584775"/>
          </a:xfrm>
          <a:prstGeom prst="rect">
            <a:avLst/>
          </a:prstGeom>
          <a:noFill/>
        </p:spPr>
        <p:txBody>
          <a:bodyPr wrap="none" rtlCol="0">
            <a:spAutoFit/>
          </a:bodyPr>
          <a:lstStyle/>
          <a:p>
            <a:pPr>
              <a:defRPr/>
            </a:pPr>
            <a:r>
              <a:rPr lang="zh-CN" altLang="en-US" sz="3200" b="1" dirty="0" smtClean="0">
                <a:solidFill>
                  <a:srgbClr val="C00000"/>
                </a:solidFill>
                <a:latin typeface="微软雅黑" panose="020B0503020204020204" pitchFamily="34" charset="-122"/>
                <a:ea typeface="微软雅黑" panose="020B0503020204020204" pitchFamily="34" charset="-122"/>
              </a:rPr>
              <a:t>“一个导向”</a:t>
            </a:r>
            <a:r>
              <a:rPr lang="en-US" altLang="zh-CN" sz="3200" b="1" dirty="0" smtClean="0">
                <a:solidFill>
                  <a:srgbClr val="C00000"/>
                </a:solidFill>
                <a:latin typeface="微软雅黑" panose="020B0503020204020204" pitchFamily="34" charset="-122"/>
                <a:ea typeface="微软雅黑" panose="020B0503020204020204" pitchFamily="34" charset="-122"/>
              </a:rPr>
              <a:t>+</a:t>
            </a:r>
            <a:r>
              <a:rPr lang="zh-CN" altLang="en-US" sz="3200" b="1" dirty="0" smtClean="0">
                <a:solidFill>
                  <a:srgbClr val="C00000"/>
                </a:solidFill>
                <a:latin typeface="微软雅黑" panose="020B0503020204020204" pitchFamily="34" charset="-122"/>
                <a:ea typeface="微软雅黑" panose="020B0503020204020204" pitchFamily="34" charset="-122"/>
              </a:rPr>
              <a:t>“五大思维”</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1268835" y="1773063"/>
            <a:ext cx="3050915" cy="1940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FFFAF0"/>
                </a:solidFill>
                <a:latin typeface="微软雅黑" panose="020B0503020204020204" pitchFamily="34" charset="-122"/>
                <a:ea typeface="微软雅黑" panose="020B0503020204020204" pitchFamily="34" charset="-122"/>
              </a:rPr>
              <a:t>导向</a:t>
            </a:r>
            <a:endParaRPr lang="zh-CN" altLang="en-US" sz="2400" b="1" dirty="0">
              <a:solidFill>
                <a:srgbClr val="FFFAF0"/>
              </a:solidFill>
            </a:endParaRPr>
          </a:p>
        </p:txBody>
      </p:sp>
      <p:sp>
        <p:nvSpPr>
          <p:cNvPr id="6" name="矩形: 圆角 5"/>
          <p:cNvSpPr/>
          <p:nvPr/>
        </p:nvSpPr>
        <p:spPr>
          <a:xfrm>
            <a:off x="1268836" y="4106917"/>
            <a:ext cx="3050915" cy="1938992"/>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FFFAF0"/>
                </a:solidFill>
                <a:latin typeface="微软雅黑" panose="020B0503020204020204" pitchFamily="34" charset="-122"/>
                <a:ea typeface="微软雅黑" panose="020B0503020204020204" pitchFamily="34" charset="-122"/>
              </a:rPr>
              <a:t>思维</a:t>
            </a:r>
            <a:endParaRPr lang="zh-CN" altLang="en-US" sz="2400" b="1" dirty="0">
              <a:solidFill>
                <a:srgbClr val="FFFAF0"/>
              </a:solidFill>
            </a:endParaRPr>
          </a:p>
        </p:txBody>
      </p:sp>
      <p:cxnSp>
        <p:nvCxnSpPr>
          <p:cNvPr id="11" name="直接箭头连接符 10"/>
          <p:cNvCxnSpPr/>
          <p:nvPr/>
        </p:nvCxnSpPr>
        <p:spPr>
          <a:xfrm>
            <a:off x="4639790" y="2743263"/>
            <a:ext cx="720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639790" y="5060627"/>
            <a:ext cx="720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557190" y="1773063"/>
            <a:ext cx="5640334" cy="1940400"/>
            <a:chOff x="5557190" y="1773063"/>
            <a:chExt cx="5640334" cy="1940400"/>
          </a:xfrm>
        </p:grpSpPr>
        <p:sp>
          <p:nvSpPr>
            <p:cNvPr id="3" name="矩形 2"/>
            <p:cNvSpPr/>
            <p:nvPr/>
          </p:nvSpPr>
          <p:spPr>
            <a:xfrm>
              <a:off x="5850854" y="1824999"/>
              <a:ext cx="5053003" cy="1887696"/>
            </a:xfrm>
            <a:prstGeom prst="rect">
              <a:avLst/>
            </a:prstGeom>
          </p:spPr>
          <p:txBody>
            <a:bodyPr wrap="square">
              <a:spAutoFit/>
            </a:bodyPr>
            <a:lstStyle/>
            <a:p>
              <a:pPr algn="just" eaLnBrk="1" hangingPunct="1">
                <a:lnSpc>
                  <a:spcPts val="3500"/>
                </a:lnSpc>
                <a:buFont typeface="Arial" panose="020B0604020202020204" pitchFamily="34" charset="0"/>
                <a:buNone/>
                <a:defRPr/>
              </a:pPr>
              <a:r>
                <a:rPr lang="zh-CN" altLang="en-US" sz="2000" dirty="0" smtClean="0">
                  <a:solidFill>
                    <a:srgbClr val="7C4939"/>
                  </a:solidFill>
                  <a:latin typeface="微软雅黑" panose="020B0503020204020204" pitchFamily="34" charset="-122"/>
                  <a:ea typeface="微软雅黑" panose="020B0503020204020204" pitchFamily="34" charset="-122"/>
                </a:rPr>
                <a:t>党的十八大以来、习近平总书记在治国理政中自觉</a:t>
              </a:r>
              <a:r>
                <a:rPr lang="zh-CN" altLang="en-US" sz="2000" b="1" dirty="0" smtClean="0">
                  <a:solidFill>
                    <a:srgbClr val="7C4939"/>
                  </a:solidFill>
                  <a:latin typeface="微软雅黑" panose="020B0503020204020204" pitchFamily="34" charset="-122"/>
                  <a:ea typeface="微软雅黑" panose="020B0503020204020204" pitchFamily="34" charset="-122"/>
                </a:rPr>
                <a:t>贯彻马克思主义的世界观方法论</a:t>
              </a:r>
              <a:r>
                <a:rPr lang="zh-CN" altLang="en-US" sz="2000" dirty="0" smtClean="0">
                  <a:solidFill>
                    <a:srgbClr val="7C4939"/>
                  </a:solidFill>
                  <a:latin typeface="微软雅黑" panose="020B0503020204020204" pitchFamily="34" charset="-122"/>
                  <a:ea typeface="微软雅黑" panose="020B0503020204020204" pitchFamily="34" charset="-122"/>
                </a:rPr>
                <a:t>。</a:t>
              </a:r>
              <a:endParaRPr lang="en-US" altLang="zh-CN" sz="2000" dirty="0" smtClean="0">
                <a:solidFill>
                  <a:srgbClr val="7C4939"/>
                </a:solidFill>
                <a:latin typeface="微软雅黑" panose="020B0503020204020204" pitchFamily="34" charset="-122"/>
                <a:ea typeface="微软雅黑" panose="020B0503020204020204" pitchFamily="34" charset="-122"/>
              </a:endParaRPr>
            </a:p>
            <a:p>
              <a:pPr algn="just" eaLnBrk="1" hangingPunct="1">
                <a:lnSpc>
                  <a:spcPts val="3500"/>
                </a:lnSpc>
                <a:buFont typeface="Arial" panose="020B0604020202020204" pitchFamily="34" charset="0"/>
                <a:buNone/>
                <a:defRPr/>
              </a:pPr>
              <a:r>
                <a:rPr lang="zh-CN" altLang="en-US" sz="2000" dirty="0" smtClean="0">
                  <a:solidFill>
                    <a:srgbClr val="7C4939"/>
                  </a:solidFill>
                  <a:latin typeface="微软雅黑" panose="020B0503020204020204" pitchFamily="34" charset="-122"/>
                  <a:ea typeface="微软雅黑" panose="020B0503020204020204" pitchFamily="34" charset="-122"/>
                </a:rPr>
                <a:t>这具体体现在他具有</a:t>
              </a:r>
              <a:r>
                <a:rPr lang="zh-CN" altLang="en-US" sz="2000" b="1" dirty="0" smtClean="0">
                  <a:solidFill>
                    <a:srgbClr val="7C4939"/>
                  </a:solidFill>
                  <a:latin typeface="微软雅黑" panose="020B0503020204020204" pitchFamily="34" charset="-122"/>
                  <a:ea typeface="微软雅黑" panose="020B0503020204020204" pitchFamily="34" charset="-122"/>
                </a:rPr>
                <a:t>强烈的问题意识</a:t>
              </a:r>
              <a:r>
                <a:rPr lang="zh-CN" altLang="en-US" sz="2000" dirty="0" smtClean="0">
                  <a:solidFill>
                    <a:srgbClr val="7C4939"/>
                  </a:solidFill>
                  <a:latin typeface="微软雅黑" panose="020B0503020204020204" pitchFamily="34" charset="-122"/>
                  <a:ea typeface="微软雅黑" panose="020B0503020204020204" pitchFamily="34" charset="-122"/>
                </a:rPr>
                <a:t>、</a:t>
              </a:r>
              <a:r>
                <a:rPr lang="zh-CN" altLang="en-US" sz="2000" b="1" dirty="0" smtClean="0">
                  <a:solidFill>
                    <a:srgbClr val="7C4939"/>
                  </a:solidFill>
                  <a:latin typeface="微软雅黑" panose="020B0503020204020204" pitchFamily="34" charset="-122"/>
                  <a:ea typeface="微软雅黑" panose="020B0503020204020204" pitchFamily="34" charset="-122"/>
                </a:rPr>
                <a:t>坚持问题导向</a:t>
              </a:r>
              <a:r>
                <a:rPr lang="zh-CN" altLang="en-US" sz="2000" dirty="0" smtClean="0">
                  <a:solidFill>
                    <a:srgbClr val="7C4939"/>
                  </a:solidFill>
                  <a:latin typeface="微软雅黑" panose="020B0503020204020204" pitchFamily="34" charset="-122"/>
                  <a:ea typeface="微软雅黑" panose="020B0503020204020204" pitchFamily="34" charset="-122"/>
                </a:rPr>
                <a:t>。</a:t>
              </a:r>
              <a:endParaRPr lang="zh-CN" altLang="en-US" sz="2000" dirty="0">
                <a:solidFill>
                  <a:srgbClr val="7C4939"/>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5557190" y="1773063"/>
              <a:ext cx="5640334" cy="1940400"/>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557190" y="4090427"/>
            <a:ext cx="5640334" cy="1940400"/>
            <a:chOff x="5557190" y="4090427"/>
            <a:chExt cx="5640334" cy="1940400"/>
          </a:xfrm>
        </p:grpSpPr>
        <p:sp>
          <p:nvSpPr>
            <p:cNvPr id="4" name="矩形 3"/>
            <p:cNvSpPr/>
            <p:nvPr/>
          </p:nvSpPr>
          <p:spPr>
            <a:xfrm>
              <a:off x="5850854" y="4571650"/>
              <a:ext cx="5053003" cy="938847"/>
            </a:xfrm>
            <a:prstGeom prst="rect">
              <a:avLst/>
            </a:prstGeom>
          </p:spPr>
          <p:txBody>
            <a:bodyPr wrap="square">
              <a:spAutoFit/>
            </a:bodyPr>
            <a:lstStyle/>
            <a:p>
              <a:pPr algn="just">
                <a:lnSpc>
                  <a:spcPts val="3500"/>
                </a:lnSpc>
                <a:buFont typeface="Arial" panose="020B0604020202020204" pitchFamily="34" charset="0"/>
                <a:buNone/>
              </a:pPr>
              <a:r>
                <a:rPr lang="zh-CN" altLang="en-US" sz="2000" dirty="0">
                  <a:solidFill>
                    <a:srgbClr val="7C4939"/>
                  </a:solidFill>
                  <a:latin typeface="微软雅黑" panose="020B0503020204020204" pitchFamily="34" charset="-122"/>
                  <a:ea typeface="微软雅黑" panose="020B0503020204020204" pitchFamily="34" charset="-122"/>
                </a:rPr>
                <a:t>在分析解决问题时，注重运用</a:t>
              </a:r>
              <a:r>
                <a:rPr lang="zh-CN" altLang="en-US" sz="2000" b="1" dirty="0">
                  <a:solidFill>
                    <a:srgbClr val="7C4939"/>
                  </a:solidFill>
                  <a:latin typeface="微软雅黑" panose="020B0503020204020204" pitchFamily="34" charset="-122"/>
                  <a:ea typeface="微软雅黑" panose="020B0503020204020204" pitchFamily="34" charset="-122"/>
                </a:rPr>
                <a:t>历史思维、辩证思维、系统思维、战略思维和创新思维。</a:t>
              </a:r>
            </a:p>
          </p:txBody>
        </p:sp>
        <p:sp>
          <p:nvSpPr>
            <p:cNvPr id="17" name="矩形: 圆角 16"/>
            <p:cNvSpPr/>
            <p:nvPr/>
          </p:nvSpPr>
          <p:spPr>
            <a:xfrm>
              <a:off x="5557190" y="4090427"/>
              <a:ext cx="5640334" cy="1940400"/>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AF0"/>
                </a:solidFill>
                <a:latin typeface="微软雅黑" panose="020B0503020204020204" pitchFamily="34" charset="-122"/>
                <a:ea typeface="微软雅黑" panose="020B0503020204020204" pitchFamily="34" charset="-122"/>
              </a:endParaRPr>
            </a:p>
          </p:txBody>
        </p:sp>
      </p:grpSp>
      <p:sp>
        <p:nvSpPr>
          <p:cNvPr id="9" name="虚尾箭头 8"/>
          <p:cNvSpPr/>
          <p:nvPr/>
        </p:nvSpPr>
        <p:spPr>
          <a:xfrm>
            <a:off x="2101383" y="2096834"/>
            <a:ext cx="1544843" cy="616525"/>
          </a:xfrm>
          <a:prstGeom prst="stripedRightArrow">
            <a:avLst>
              <a:gd name="adj1" fmla="val 50000"/>
              <a:gd name="adj2" fmla="val 77185"/>
            </a:avLst>
          </a:prstGeom>
          <a:solidFill>
            <a:srgbClr val="F8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形标注 9"/>
          <p:cNvSpPr/>
          <p:nvPr/>
        </p:nvSpPr>
        <p:spPr>
          <a:xfrm>
            <a:off x="2101383" y="4303643"/>
            <a:ext cx="1385818" cy="655838"/>
          </a:xfrm>
          <a:prstGeom prst="wedgeEllipseCallout">
            <a:avLst>
              <a:gd name="adj1" fmla="val -50238"/>
              <a:gd name="adj2" fmla="val 116318"/>
            </a:avLst>
          </a:prstGeom>
          <a:solidFill>
            <a:srgbClr val="F8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811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5413" y="330101"/>
            <a:ext cx="1826141" cy="584775"/>
          </a:xfrm>
          <a:prstGeom prst="rect">
            <a:avLst/>
          </a:prstGeom>
          <a:noFill/>
        </p:spPr>
        <p:txBody>
          <a:bodyPr wrap="none" rtlCol="0">
            <a:spAutoFit/>
          </a:bodyPr>
          <a:lstStyle/>
          <a:p>
            <a:pPr>
              <a:defRPr/>
            </a:pPr>
            <a:r>
              <a:rPr lang="zh-CN" altLang="en-US" sz="3200" b="1" dirty="0">
                <a:solidFill>
                  <a:srgbClr val="C00000"/>
                </a:solidFill>
                <a:latin typeface="微软雅黑" panose="020B0503020204020204" pitchFamily="34" charset="-122"/>
                <a:ea typeface="微软雅黑" panose="020B0503020204020204" pitchFamily="34" charset="-122"/>
              </a:rPr>
              <a:t>五大思维</a:t>
            </a:r>
          </a:p>
        </p:txBody>
      </p:sp>
      <p:sp>
        <p:nvSpPr>
          <p:cNvPr id="3" name="MH_Other_1"/>
          <p:cNvSpPr/>
          <p:nvPr>
            <p:custDataLst>
              <p:tags r:id="rId1"/>
            </p:custDataLst>
          </p:nvPr>
        </p:nvSpPr>
        <p:spPr>
          <a:xfrm>
            <a:off x="509885" y="1468401"/>
            <a:ext cx="1058862" cy="798513"/>
          </a:xfrm>
          <a:custGeom>
            <a:avLst/>
            <a:gdLst>
              <a:gd name="connsiteX0" fmla="*/ 188686 w 1059543"/>
              <a:gd name="connsiteY0" fmla="*/ 0 h 798286"/>
              <a:gd name="connsiteX1" fmla="*/ 1059543 w 1059543"/>
              <a:gd name="connsiteY1" fmla="*/ 0 h 798286"/>
              <a:gd name="connsiteX2" fmla="*/ 856343 w 1059543"/>
              <a:gd name="connsiteY2" fmla="*/ 798286 h 798286"/>
              <a:gd name="connsiteX3" fmla="*/ 0 w 1059543"/>
              <a:gd name="connsiteY3" fmla="*/ 798286 h 798286"/>
              <a:gd name="connsiteX4" fmla="*/ 188686 w 1059543"/>
              <a:gd name="connsiteY4" fmla="*/ 0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3" h="798286">
                <a:moveTo>
                  <a:pt x="188686" y="0"/>
                </a:moveTo>
                <a:lnTo>
                  <a:pt x="1059543" y="0"/>
                </a:lnTo>
                <a:lnTo>
                  <a:pt x="856343" y="798286"/>
                </a:lnTo>
                <a:lnTo>
                  <a:pt x="0" y="798286"/>
                </a:lnTo>
                <a:lnTo>
                  <a:pt x="188686"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AF0"/>
                </a:solidFill>
                <a:latin typeface="Century Gothic" panose="020B0502020202020204" pitchFamily="34" charset="0"/>
                <a:ea typeface="微软雅黑" panose="020B0503020204020204" pitchFamily="34" charset="-122"/>
              </a:rPr>
              <a:t>01</a:t>
            </a:r>
            <a:endParaRPr lang="zh-CN" altLang="en-US" sz="3200" b="1" dirty="0">
              <a:solidFill>
                <a:srgbClr val="FFFAF0"/>
              </a:solidFill>
              <a:latin typeface="Century Gothic" panose="020B0502020202020204" pitchFamily="34" charset="0"/>
              <a:ea typeface="微软雅黑" panose="020B0503020204020204" pitchFamily="34" charset="-122"/>
            </a:endParaRPr>
          </a:p>
        </p:txBody>
      </p:sp>
      <p:sp>
        <p:nvSpPr>
          <p:cNvPr id="4" name="MH_SubTitle_1"/>
          <p:cNvSpPr/>
          <p:nvPr>
            <p:custDataLst>
              <p:tags r:id="rId2"/>
            </p:custDataLst>
          </p:nvPr>
        </p:nvSpPr>
        <p:spPr>
          <a:xfrm>
            <a:off x="1568747" y="1468401"/>
            <a:ext cx="4033838" cy="796925"/>
          </a:xfrm>
          <a:custGeom>
            <a:avLst/>
            <a:gdLst>
              <a:gd name="connsiteX0" fmla="*/ 4034972 w 4034972"/>
              <a:gd name="connsiteY0" fmla="*/ 0 h 798285"/>
              <a:gd name="connsiteX1" fmla="*/ 3831772 w 4034972"/>
              <a:gd name="connsiteY1" fmla="*/ 798285 h 798285"/>
              <a:gd name="connsiteX2" fmla="*/ 0 w 4034972"/>
              <a:gd name="connsiteY2" fmla="*/ 798285 h 798285"/>
              <a:gd name="connsiteX3" fmla="*/ 203200 w 4034972"/>
              <a:gd name="connsiteY3" fmla="*/ 0 h 798285"/>
              <a:gd name="connsiteX4" fmla="*/ 4034972 w 4034972"/>
              <a:gd name="connsiteY4" fmla="*/ 0 h 79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972" h="798285">
                <a:moveTo>
                  <a:pt x="4034972" y="0"/>
                </a:moveTo>
                <a:lnTo>
                  <a:pt x="3831772" y="798285"/>
                </a:lnTo>
                <a:lnTo>
                  <a:pt x="0" y="798285"/>
                </a:lnTo>
                <a:lnTo>
                  <a:pt x="203200" y="0"/>
                </a:lnTo>
                <a:lnTo>
                  <a:pt x="4034972"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历史思维</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0" name="MH_Other_1"/>
          <p:cNvSpPr/>
          <p:nvPr>
            <p:custDataLst>
              <p:tags r:id="rId3"/>
            </p:custDataLst>
          </p:nvPr>
        </p:nvSpPr>
        <p:spPr>
          <a:xfrm>
            <a:off x="509524" y="2571818"/>
            <a:ext cx="1058862" cy="798513"/>
          </a:xfrm>
          <a:custGeom>
            <a:avLst/>
            <a:gdLst>
              <a:gd name="connsiteX0" fmla="*/ 188686 w 1059543"/>
              <a:gd name="connsiteY0" fmla="*/ 0 h 798286"/>
              <a:gd name="connsiteX1" fmla="*/ 1059543 w 1059543"/>
              <a:gd name="connsiteY1" fmla="*/ 0 h 798286"/>
              <a:gd name="connsiteX2" fmla="*/ 856343 w 1059543"/>
              <a:gd name="connsiteY2" fmla="*/ 798286 h 798286"/>
              <a:gd name="connsiteX3" fmla="*/ 0 w 1059543"/>
              <a:gd name="connsiteY3" fmla="*/ 798286 h 798286"/>
              <a:gd name="connsiteX4" fmla="*/ 188686 w 1059543"/>
              <a:gd name="connsiteY4" fmla="*/ 0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3" h="798286">
                <a:moveTo>
                  <a:pt x="188686" y="0"/>
                </a:moveTo>
                <a:lnTo>
                  <a:pt x="1059543" y="0"/>
                </a:lnTo>
                <a:lnTo>
                  <a:pt x="856343" y="798286"/>
                </a:lnTo>
                <a:lnTo>
                  <a:pt x="0" y="798286"/>
                </a:lnTo>
                <a:lnTo>
                  <a:pt x="188686"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AF0"/>
                </a:solidFill>
                <a:latin typeface="Century Gothic" panose="020B0502020202020204" pitchFamily="34" charset="0"/>
                <a:ea typeface="微软雅黑" panose="020B0503020204020204" pitchFamily="34" charset="-122"/>
              </a:rPr>
              <a:t>02</a:t>
            </a:r>
            <a:endParaRPr lang="zh-CN" altLang="en-US" sz="3200" b="1" dirty="0">
              <a:solidFill>
                <a:srgbClr val="FFFAF0"/>
              </a:solidFill>
              <a:latin typeface="Century Gothic" panose="020B0502020202020204" pitchFamily="34" charset="0"/>
              <a:ea typeface="微软雅黑" panose="020B0503020204020204" pitchFamily="34" charset="-122"/>
            </a:endParaRPr>
          </a:p>
        </p:txBody>
      </p:sp>
      <p:sp>
        <p:nvSpPr>
          <p:cNvPr id="11" name="MH_SubTitle_1"/>
          <p:cNvSpPr/>
          <p:nvPr>
            <p:custDataLst>
              <p:tags r:id="rId4"/>
            </p:custDataLst>
          </p:nvPr>
        </p:nvSpPr>
        <p:spPr>
          <a:xfrm>
            <a:off x="1568386" y="2571818"/>
            <a:ext cx="4033838" cy="796925"/>
          </a:xfrm>
          <a:custGeom>
            <a:avLst/>
            <a:gdLst>
              <a:gd name="connsiteX0" fmla="*/ 4034972 w 4034972"/>
              <a:gd name="connsiteY0" fmla="*/ 0 h 798285"/>
              <a:gd name="connsiteX1" fmla="*/ 3831772 w 4034972"/>
              <a:gd name="connsiteY1" fmla="*/ 798285 h 798285"/>
              <a:gd name="connsiteX2" fmla="*/ 0 w 4034972"/>
              <a:gd name="connsiteY2" fmla="*/ 798285 h 798285"/>
              <a:gd name="connsiteX3" fmla="*/ 203200 w 4034972"/>
              <a:gd name="connsiteY3" fmla="*/ 0 h 798285"/>
              <a:gd name="connsiteX4" fmla="*/ 4034972 w 4034972"/>
              <a:gd name="connsiteY4" fmla="*/ 0 h 79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972" h="798285">
                <a:moveTo>
                  <a:pt x="4034972" y="0"/>
                </a:moveTo>
                <a:lnTo>
                  <a:pt x="3831772" y="798285"/>
                </a:lnTo>
                <a:lnTo>
                  <a:pt x="0" y="798285"/>
                </a:lnTo>
                <a:lnTo>
                  <a:pt x="203200" y="0"/>
                </a:lnTo>
                <a:lnTo>
                  <a:pt x="4034972"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战略思维</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2" name="MH_Other_1"/>
          <p:cNvSpPr/>
          <p:nvPr>
            <p:custDataLst>
              <p:tags r:id="rId5"/>
            </p:custDataLst>
          </p:nvPr>
        </p:nvSpPr>
        <p:spPr>
          <a:xfrm>
            <a:off x="509524" y="3648614"/>
            <a:ext cx="1058862" cy="798513"/>
          </a:xfrm>
          <a:custGeom>
            <a:avLst/>
            <a:gdLst>
              <a:gd name="connsiteX0" fmla="*/ 188686 w 1059543"/>
              <a:gd name="connsiteY0" fmla="*/ 0 h 798286"/>
              <a:gd name="connsiteX1" fmla="*/ 1059543 w 1059543"/>
              <a:gd name="connsiteY1" fmla="*/ 0 h 798286"/>
              <a:gd name="connsiteX2" fmla="*/ 856343 w 1059543"/>
              <a:gd name="connsiteY2" fmla="*/ 798286 h 798286"/>
              <a:gd name="connsiteX3" fmla="*/ 0 w 1059543"/>
              <a:gd name="connsiteY3" fmla="*/ 798286 h 798286"/>
              <a:gd name="connsiteX4" fmla="*/ 188686 w 1059543"/>
              <a:gd name="connsiteY4" fmla="*/ 0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3" h="798286">
                <a:moveTo>
                  <a:pt x="188686" y="0"/>
                </a:moveTo>
                <a:lnTo>
                  <a:pt x="1059543" y="0"/>
                </a:lnTo>
                <a:lnTo>
                  <a:pt x="856343" y="798286"/>
                </a:lnTo>
                <a:lnTo>
                  <a:pt x="0" y="798286"/>
                </a:lnTo>
                <a:lnTo>
                  <a:pt x="188686"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AF0"/>
                </a:solidFill>
                <a:latin typeface="Century Gothic" panose="020B0502020202020204" pitchFamily="34" charset="0"/>
                <a:ea typeface="微软雅黑" panose="020B0503020204020204" pitchFamily="34" charset="-122"/>
              </a:rPr>
              <a:t>03</a:t>
            </a:r>
            <a:endParaRPr lang="zh-CN" altLang="en-US" sz="3200" b="1" dirty="0">
              <a:solidFill>
                <a:srgbClr val="FFFAF0"/>
              </a:solidFill>
              <a:latin typeface="Century Gothic" panose="020B0502020202020204" pitchFamily="34" charset="0"/>
              <a:ea typeface="微软雅黑" panose="020B0503020204020204" pitchFamily="34" charset="-122"/>
            </a:endParaRPr>
          </a:p>
        </p:txBody>
      </p:sp>
      <p:sp>
        <p:nvSpPr>
          <p:cNvPr id="13" name="MH_SubTitle_1"/>
          <p:cNvSpPr/>
          <p:nvPr>
            <p:custDataLst>
              <p:tags r:id="rId6"/>
            </p:custDataLst>
          </p:nvPr>
        </p:nvSpPr>
        <p:spPr>
          <a:xfrm>
            <a:off x="1568386" y="3648614"/>
            <a:ext cx="4033838" cy="796925"/>
          </a:xfrm>
          <a:custGeom>
            <a:avLst/>
            <a:gdLst>
              <a:gd name="connsiteX0" fmla="*/ 4034972 w 4034972"/>
              <a:gd name="connsiteY0" fmla="*/ 0 h 798285"/>
              <a:gd name="connsiteX1" fmla="*/ 3831772 w 4034972"/>
              <a:gd name="connsiteY1" fmla="*/ 798285 h 798285"/>
              <a:gd name="connsiteX2" fmla="*/ 0 w 4034972"/>
              <a:gd name="connsiteY2" fmla="*/ 798285 h 798285"/>
              <a:gd name="connsiteX3" fmla="*/ 203200 w 4034972"/>
              <a:gd name="connsiteY3" fmla="*/ 0 h 798285"/>
              <a:gd name="connsiteX4" fmla="*/ 4034972 w 4034972"/>
              <a:gd name="connsiteY4" fmla="*/ 0 h 79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972" h="798285">
                <a:moveTo>
                  <a:pt x="4034972" y="0"/>
                </a:moveTo>
                <a:lnTo>
                  <a:pt x="3831772" y="798285"/>
                </a:lnTo>
                <a:lnTo>
                  <a:pt x="0" y="798285"/>
                </a:lnTo>
                <a:lnTo>
                  <a:pt x="203200" y="0"/>
                </a:lnTo>
                <a:lnTo>
                  <a:pt x="4034972"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系统思维</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4" name="MH_Other_1"/>
          <p:cNvSpPr/>
          <p:nvPr>
            <p:custDataLst>
              <p:tags r:id="rId7"/>
            </p:custDataLst>
          </p:nvPr>
        </p:nvSpPr>
        <p:spPr>
          <a:xfrm>
            <a:off x="509524" y="4711321"/>
            <a:ext cx="1058862" cy="798513"/>
          </a:xfrm>
          <a:custGeom>
            <a:avLst/>
            <a:gdLst>
              <a:gd name="connsiteX0" fmla="*/ 188686 w 1059543"/>
              <a:gd name="connsiteY0" fmla="*/ 0 h 798286"/>
              <a:gd name="connsiteX1" fmla="*/ 1059543 w 1059543"/>
              <a:gd name="connsiteY1" fmla="*/ 0 h 798286"/>
              <a:gd name="connsiteX2" fmla="*/ 856343 w 1059543"/>
              <a:gd name="connsiteY2" fmla="*/ 798286 h 798286"/>
              <a:gd name="connsiteX3" fmla="*/ 0 w 1059543"/>
              <a:gd name="connsiteY3" fmla="*/ 798286 h 798286"/>
              <a:gd name="connsiteX4" fmla="*/ 188686 w 1059543"/>
              <a:gd name="connsiteY4" fmla="*/ 0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3" h="798286">
                <a:moveTo>
                  <a:pt x="188686" y="0"/>
                </a:moveTo>
                <a:lnTo>
                  <a:pt x="1059543" y="0"/>
                </a:lnTo>
                <a:lnTo>
                  <a:pt x="856343" y="798286"/>
                </a:lnTo>
                <a:lnTo>
                  <a:pt x="0" y="798286"/>
                </a:lnTo>
                <a:lnTo>
                  <a:pt x="188686"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AF0"/>
                </a:solidFill>
                <a:latin typeface="Century Gothic" panose="020B0502020202020204" pitchFamily="34" charset="0"/>
                <a:ea typeface="微软雅黑" panose="020B0503020204020204" pitchFamily="34" charset="-122"/>
              </a:rPr>
              <a:t>04</a:t>
            </a:r>
            <a:endParaRPr lang="zh-CN" altLang="en-US" sz="3200" b="1" dirty="0">
              <a:solidFill>
                <a:srgbClr val="FFFAF0"/>
              </a:solidFill>
              <a:latin typeface="Century Gothic" panose="020B0502020202020204" pitchFamily="34" charset="0"/>
              <a:ea typeface="微软雅黑" panose="020B0503020204020204" pitchFamily="34" charset="-122"/>
            </a:endParaRPr>
          </a:p>
        </p:txBody>
      </p:sp>
      <p:sp>
        <p:nvSpPr>
          <p:cNvPr id="15" name="MH_SubTitle_1"/>
          <p:cNvSpPr/>
          <p:nvPr>
            <p:custDataLst>
              <p:tags r:id="rId8"/>
            </p:custDataLst>
          </p:nvPr>
        </p:nvSpPr>
        <p:spPr>
          <a:xfrm>
            <a:off x="1568386" y="4711321"/>
            <a:ext cx="4033838" cy="796925"/>
          </a:xfrm>
          <a:custGeom>
            <a:avLst/>
            <a:gdLst>
              <a:gd name="connsiteX0" fmla="*/ 4034972 w 4034972"/>
              <a:gd name="connsiteY0" fmla="*/ 0 h 798285"/>
              <a:gd name="connsiteX1" fmla="*/ 3831772 w 4034972"/>
              <a:gd name="connsiteY1" fmla="*/ 798285 h 798285"/>
              <a:gd name="connsiteX2" fmla="*/ 0 w 4034972"/>
              <a:gd name="connsiteY2" fmla="*/ 798285 h 798285"/>
              <a:gd name="connsiteX3" fmla="*/ 203200 w 4034972"/>
              <a:gd name="connsiteY3" fmla="*/ 0 h 798285"/>
              <a:gd name="connsiteX4" fmla="*/ 4034972 w 4034972"/>
              <a:gd name="connsiteY4" fmla="*/ 0 h 79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972" h="798285">
                <a:moveTo>
                  <a:pt x="4034972" y="0"/>
                </a:moveTo>
                <a:lnTo>
                  <a:pt x="3831772" y="798285"/>
                </a:lnTo>
                <a:lnTo>
                  <a:pt x="0" y="798285"/>
                </a:lnTo>
                <a:lnTo>
                  <a:pt x="203200" y="0"/>
                </a:lnTo>
                <a:lnTo>
                  <a:pt x="4034972"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辩证思维</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6" name="MH_Other_1"/>
          <p:cNvSpPr/>
          <p:nvPr>
            <p:custDataLst>
              <p:tags r:id="rId9"/>
            </p:custDataLst>
          </p:nvPr>
        </p:nvSpPr>
        <p:spPr>
          <a:xfrm>
            <a:off x="502621" y="5828826"/>
            <a:ext cx="1058862" cy="798513"/>
          </a:xfrm>
          <a:custGeom>
            <a:avLst/>
            <a:gdLst>
              <a:gd name="connsiteX0" fmla="*/ 188686 w 1059543"/>
              <a:gd name="connsiteY0" fmla="*/ 0 h 798286"/>
              <a:gd name="connsiteX1" fmla="*/ 1059543 w 1059543"/>
              <a:gd name="connsiteY1" fmla="*/ 0 h 798286"/>
              <a:gd name="connsiteX2" fmla="*/ 856343 w 1059543"/>
              <a:gd name="connsiteY2" fmla="*/ 798286 h 798286"/>
              <a:gd name="connsiteX3" fmla="*/ 0 w 1059543"/>
              <a:gd name="connsiteY3" fmla="*/ 798286 h 798286"/>
              <a:gd name="connsiteX4" fmla="*/ 188686 w 1059543"/>
              <a:gd name="connsiteY4" fmla="*/ 0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3" h="798286">
                <a:moveTo>
                  <a:pt x="188686" y="0"/>
                </a:moveTo>
                <a:lnTo>
                  <a:pt x="1059543" y="0"/>
                </a:lnTo>
                <a:lnTo>
                  <a:pt x="856343" y="798286"/>
                </a:lnTo>
                <a:lnTo>
                  <a:pt x="0" y="798286"/>
                </a:lnTo>
                <a:lnTo>
                  <a:pt x="188686"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smtClean="0">
                <a:solidFill>
                  <a:srgbClr val="FFFAF0"/>
                </a:solidFill>
                <a:latin typeface="Century Gothic" panose="020B0502020202020204" pitchFamily="34" charset="0"/>
                <a:ea typeface="微软雅黑" panose="020B0503020204020204" pitchFamily="34" charset="-122"/>
              </a:rPr>
              <a:t>05</a:t>
            </a:r>
            <a:endParaRPr lang="zh-CN" altLang="en-US" sz="3200" b="1" dirty="0">
              <a:solidFill>
                <a:srgbClr val="FFFAF0"/>
              </a:solidFill>
              <a:latin typeface="Century Gothic" panose="020B0502020202020204" pitchFamily="34" charset="0"/>
              <a:ea typeface="微软雅黑" panose="020B0503020204020204" pitchFamily="34" charset="-122"/>
            </a:endParaRPr>
          </a:p>
        </p:txBody>
      </p:sp>
      <p:sp>
        <p:nvSpPr>
          <p:cNvPr id="17" name="MH_SubTitle_1"/>
          <p:cNvSpPr/>
          <p:nvPr>
            <p:custDataLst>
              <p:tags r:id="rId10"/>
            </p:custDataLst>
          </p:nvPr>
        </p:nvSpPr>
        <p:spPr>
          <a:xfrm>
            <a:off x="1561483" y="5828826"/>
            <a:ext cx="4033838" cy="796925"/>
          </a:xfrm>
          <a:custGeom>
            <a:avLst/>
            <a:gdLst>
              <a:gd name="connsiteX0" fmla="*/ 4034972 w 4034972"/>
              <a:gd name="connsiteY0" fmla="*/ 0 h 798285"/>
              <a:gd name="connsiteX1" fmla="*/ 3831772 w 4034972"/>
              <a:gd name="connsiteY1" fmla="*/ 798285 h 798285"/>
              <a:gd name="connsiteX2" fmla="*/ 0 w 4034972"/>
              <a:gd name="connsiteY2" fmla="*/ 798285 h 798285"/>
              <a:gd name="connsiteX3" fmla="*/ 203200 w 4034972"/>
              <a:gd name="connsiteY3" fmla="*/ 0 h 798285"/>
              <a:gd name="connsiteX4" fmla="*/ 4034972 w 4034972"/>
              <a:gd name="connsiteY4" fmla="*/ 0 h 79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972" h="798285">
                <a:moveTo>
                  <a:pt x="4034972" y="0"/>
                </a:moveTo>
                <a:lnTo>
                  <a:pt x="3831772" y="798285"/>
                </a:lnTo>
                <a:lnTo>
                  <a:pt x="0" y="798285"/>
                </a:lnTo>
                <a:lnTo>
                  <a:pt x="203200" y="0"/>
                </a:lnTo>
                <a:lnTo>
                  <a:pt x="4034972"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创新思维</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a:stCxn id="4" idx="1"/>
          </p:cNvCxnSpPr>
          <p:nvPr/>
        </p:nvCxnSpPr>
        <p:spPr>
          <a:xfrm>
            <a:off x="5399442" y="2265326"/>
            <a:ext cx="67925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696712" y="1169865"/>
            <a:ext cx="6400800" cy="1134734"/>
          </a:xfrm>
          <a:prstGeom prst="rect">
            <a:avLst/>
          </a:prstGeom>
          <a:noFill/>
        </p:spPr>
        <p:txBody>
          <a:bodyPr wrap="square" rtlCol="0">
            <a:spAutoFit/>
          </a:bodyPr>
          <a:lstStyle/>
          <a:p>
            <a:pPr indent="457200">
              <a:lnSpc>
                <a:spcPts val="2800"/>
              </a:lnSpc>
            </a:pPr>
            <a:r>
              <a:rPr lang="zh-CN" altLang="en-US" sz="1600" dirty="0" smtClean="0">
                <a:latin typeface="微软雅黑" panose="020B0503020204020204" pitchFamily="34" charset="-122"/>
                <a:ea typeface="微软雅黑" panose="020B0503020204020204" pitchFamily="34" charset="-122"/>
              </a:rPr>
              <a:t>尊重历史过程、历史逻辑、历史必然性和历史合理性，把事物置于历史发展过程中进行思考，注重揭示事物发展的必然进程及其内在逻辑；既注重实事求是，又注重历史地看问题。</a:t>
            </a:r>
            <a:endParaRPr lang="zh-CN" altLang="en-US" sz="16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399442" y="3374757"/>
            <a:ext cx="67925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02224" y="2291947"/>
            <a:ext cx="6400800" cy="1134734"/>
          </a:xfrm>
          <a:prstGeom prst="rect">
            <a:avLst/>
          </a:prstGeom>
          <a:noFill/>
        </p:spPr>
        <p:txBody>
          <a:bodyPr wrap="square" rtlCol="0">
            <a:spAutoFit/>
          </a:bodyPr>
          <a:lstStyle>
            <a:defPPr>
              <a:defRPr lang="zh-CN"/>
            </a:defPPr>
            <a:lvl1pPr indent="457200">
              <a:lnSpc>
                <a:spcPts val="2800"/>
              </a:lnSpc>
              <a:defRPr>
                <a:latin typeface="微软雅黑" panose="020B0503020204020204" pitchFamily="34" charset="-122"/>
                <a:ea typeface="微软雅黑" panose="020B0503020204020204" pitchFamily="34" charset="-122"/>
              </a:defRPr>
            </a:lvl1pPr>
          </a:lstStyle>
          <a:p>
            <a:r>
              <a:rPr lang="zh-CN" altLang="en-US" sz="1600" dirty="0"/>
              <a:t>对根本性、全局性、长远性问题进行科学谋划的思维方式，强调时间维度上的长远考虑，跳出局部从全局看局部，跳出部分从整体看部分。</a:t>
            </a:r>
          </a:p>
        </p:txBody>
      </p:sp>
      <p:cxnSp>
        <p:nvCxnSpPr>
          <p:cNvPr id="20" name="直接连接符 19"/>
          <p:cNvCxnSpPr/>
          <p:nvPr/>
        </p:nvCxnSpPr>
        <p:spPr>
          <a:xfrm>
            <a:off x="5413248" y="4445539"/>
            <a:ext cx="67925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595321" y="3809678"/>
            <a:ext cx="6400800" cy="451406"/>
          </a:xfrm>
          <a:prstGeom prst="rect">
            <a:avLst/>
          </a:prstGeom>
          <a:noFill/>
        </p:spPr>
        <p:txBody>
          <a:bodyPr wrap="square" rtlCol="0">
            <a:spAutoFit/>
          </a:bodyPr>
          <a:lstStyle>
            <a:defPPr>
              <a:defRPr lang="zh-CN"/>
            </a:defPPr>
            <a:lvl1pPr indent="457200">
              <a:lnSpc>
                <a:spcPts val="2800"/>
              </a:lnSpc>
              <a:defRPr>
                <a:latin typeface="微软雅黑" panose="020B0503020204020204" pitchFamily="34" charset="-122"/>
                <a:ea typeface="微软雅黑" panose="020B0503020204020204" pitchFamily="34" charset="-122"/>
              </a:defRPr>
            </a:lvl1pPr>
          </a:lstStyle>
          <a:p>
            <a:r>
              <a:rPr lang="zh-CN" altLang="en-US" sz="1600" dirty="0" smtClean="0"/>
              <a:t>整体看问题的思维。</a:t>
            </a:r>
            <a:endParaRPr lang="zh-CN" altLang="en-US" sz="1600" dirty="0"/>
          </a:p>
        </p:txBody>
      </p:sp>
      <p:cxnSp>
        <p:nvCxnSpPr>
          <p:cNvPr id="22" name="直接连接符 21"/>
          <p:cNvCxnSpPr/>
          <p:nvPr/>
        </p:nvCxnSpPr>
        <p:spPr>
          <a:xfrm>
            <a:off x="5399442" y="5508246"/>
            <a:ext cx="67925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595321" y="4412288"/>
            <a:ext cx="6400800" cy="1169551"/>
          </a:xfrm>
          <a:prstGeom prst="rect">
            <a:avLst/>
          </a:prstGeom>
          <a:noFill/>
        </p:spPr>
        <p:txBody>
          <a:bodyPr wrap="square" rtlCol="0">
            <a:spAutoFit/>
          </a:bodyPr>
          <a:lstStyle>
            <a:defPPr>
              <a:defRPr lang="zh-CN"/>
            </a:defPPr>
            <a:lvl1pPr indent="457200">
              <a:lnSpc>
                <a:spcPts val="2800"/>
              </a:lnSpc>
              <a:defRPr>
                <a:latin typeface="微软雅黑" panose="020B0503020204020204" pitchFamily="34" charset="-122"/>
                <a:ea typeface="微软雅黑" panose="020B0503020204020204" pitchFamily="34" charset="-122"/>
              </a:defRPr>
            </a:lvl1pPr>
          </a:lstStyle>
          <a:p>
            <a:r>
              <a:rPr lang="zh-CN" altLang="en-US" sz="1600" dirty="0" smtClean="0"/>
              <a:t>注重矛盾分析，抓住主要矛盾；注重矛盾双方的相互作用，在注重矛盾双方对立的时候不忽视二者的统一，统一的时候不忽视二者的对立；注重全面、联系和发展地看问题。</a:t>
            </a:r>
            <a:endParaRPr lang="zh-CN" altLang="en-US" sz="1600" dirty="0"/>
          </a:p>
        </p:txBody>
      </p:sp>
      <p:cxnSp>
        <p:nvCxnSpPr>
          <p:cNvPr id="24" name="直接连接符 23"/>
          <p:cNvCxnSpPr/>
          <p:nvPr/>
        </p:nvCxnSpPr>
        <p:spPr>
          <a:xfrm>
            <a:off x="5415489" y="6629426"/>
            <a:ext cx="67925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595321" y="5816067"/>
            <a:ext cx="6400800" cy="810478"/>
          </a:xfrm>
          <a:prstGeom prst="rect">
            <a:avLst/>
          </a:prstGeom>
          <a:noFill/>
        </p:spPr>
        <p:txBody>
          <a:bodyPr wrap="square" rtlCol="0">
            <a:spAutoFit/>
          </a:bodyPr>
          <a:lstStyle>
            <a:defPPr>
              <a:defRPr lang="zh-CN"/>
            </a:defPPr>
            <a:lvl1pPr indent="457200">
              <a:lnSpc>
                <a:spcPts val="2800"/>
              </a:lnSpc>
              <a:defRPr>
                <a:latin typeface="微软雅黑" panose="020B0503020204020204" pitchFamily="34" charset="-122"/>
                <a:ea typeface="微软雅黑" panose="020B0503020204020204" pitchFamily="34" charset="-122"/>
              </a:defRPr>
            </a:lvl1pPr>
          </a:lstStyle>
          <a:p>
            <a:r>
              <a:rPr lang="zh-CN" altLang="en-US" sz="1600" dirty="0" smtClean="0"/>
              <a:t>对事物做全新思考，对结构做全新调整，对活动做全新谋划，努力寻求新思路、打开新局面、开创新境界、提升新水平。</a:t>
            </a:r>
            <a:endParaRPr lang="zh-CN" altLang="en-US" sz="1600" dirty="0"/>
          </a:p>
        </p:txBody>
      </p:sp>
    </p:spTree>
    <p:extLst>
      <p:ext uri="{BB962C8B-B14F-4D97-AF65-F5344CB8AC3E}">
        <p14:creationId xmlns:p14="http://schemas.microsoft.com/office/powerpoint/2010/main" val="91170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8837" y="330101"/>
            <a:ext cx="1005403" cy="584775"/>
          </a:xfrm>
          <a:prstGeom prst="rect">
            <a:avLst/>
          </a:prstGeom>
          <a:noFill/>
        </p:spPr>
        <p:txBody>
          <a:bodyPr wrap="none" rtlCol="0">
            <a:spAutoFit/>
          </a:bodyPr>
          <a:lstStyle/>
          <a:p>
            <a:pPr>
              <a:defRPr/>
            </a:pPr>
            <a:r>
              <a:rPr lang="zh-CN" altLang="en-US" sz="3200" b="1" dirty="0" smtClean="0">
                <a:solidFill>
                  <a:srgbClr val="C00000"/>
                </a:solidFill>
                <a:latin typeface="微软雅黑" panose="020B0503020204020204" pitchFamily="34" charset="-122"/>
                <a:ea typeface="微软雅黑" panose="020B0503020204020204" pitchFamily="34" charset="-122"/>
              </a:rPr>
              <a:t>总结</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4" name="MH_Title_1"/>
          <p:cNvSpPr/>
          <p:nvPr>
            <p:custDataLst>
              <p:tags r:id="rId1"/>
            </p:custDataLst>
          </p:nvPr>
        </p:nvSpPr>
        <p:spPr>
          <a:xfrm>
            <a:off x="1745233" y="2869848"/>
            <a:ext cx="2160000" cy="216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800" b="1" dirty="0" smtClean="0">
                <a:solidFill>
                  <a:srgbClr val="FFFAF0"/>
                </a:solidFill>
                <a:latin typeface="微软雅黑" panose="020B0503020204020204" pitchFamily="34" charset="-122"/>
                <a:ea typeface="微软雅黑" panose="020B0503020204020204" pitchFamily="34" charset="-122"/>
              </a:rPr>
              <a:t>全面深入把握</a:t>
            </a:r>
            <a:endParaRPr lang="zh-CN" altLang="en-US" sz="2800" b="1" dirty="0">
              <a:solidFill>
                <a:srgbClr val="FFFAF0"/>
              </a:solidFill>
              <a:latin typeface="微软雅黑" panose="020B0503020204020204" pitchFamily="34" charset="-122"/>
              <a:ea typeface="微软雅黑" panose="020B0503020204020204" pitchFamily="34" charset="-122"/>
            </a:endParaRPr>
          </a:p>
        </p:txBody>
      </p:sp>
      <p:sp>
        <p:nvSpPr>
          <p:cNvPr id="7" name="弧形 6"/>
          <p:cNvSpPr/>
          <p:nvPr/>
        </p:nvSpPr>
        <p:spPr>
          <a:xfrm>
            <a:off x="637694" y="1789848"/>
            <a:ext cx="4161155" cy="4320000"/>
          </a:xfrm>
          <a:prstGeom prst="arc">
            <a:avLst>
              <a:gd name="adj1" fmla="val 17204711"/>
              <a:gd name="adj2" fmla="val 4458108"/>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MH_Other_1"/>
          <p:cNvSpPr/>
          <p:nvPr>
            <p:custDataLst>
              <p:tags r:id="rId2"/>
            </p:custDataLst>
          </p:nvPr>
        </p:nvSpPr>
        <p:spPr>
          <a:xfrm>
            <a:off x="3808197" y="2038786"/>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AF0"/>
                </a:solidFill>
                <a:latin typeface="Century Gothic" panose="020B0502020202020204" pitchFamily="34" charset="0"/>
              </a:rPr>
              <a:t>1</a:t>
            </a:r>
            <a:endParaRPr lang="zh-CN" altLang="en-US" sz="2400" dirty="0">
              <a:solidFill>
                <a:srgbClr val="FFFAF0"/>
              </a:solidFill>
              <a:latin typeface="Century Gothic" panose="020B0502020202020204" pitchFamily="34" charset="0"/>
            </a:endParaRPr>
          </a:p>
        </p:txBody>
      </p:sp>
      <p:sp>
        <p:nvSpPr>
          <p:cNvPr id="10" name="矩形 9"/>
          <p:cNvSpPr/>
          <p:nvPr/>
        </p:nvSpPr>
        <p:spPr>
          <a:xfrm>
            <a:off x="4948732" y="2131184"/>
            <a:ext cx="68842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buFont typeface="Arial" panose="020B0604020202020204" pitchFamily="34" charset="0"/>
            </a:pPr>
            <a:r>
              <a:rPr lang="zh-CN" altLang="en-US" sz="2000" dirty="0">
                <a:solidFill>
                  <a:srgbClr val="7C4939"/>
                </a:solidFill>
                <a:latin typeface="微软雅黑" panose="020B0503020204020204" pitchFamily="34" charset="-122"/>
                <a:ea typeface="微软雅黑" panose="020B0503020204020204" pitchFamily="34" charset="-122"/>
              </a:rPr>
              <a:t>当前，我们党面临各种考验、危险和挑战，如果缺乏理论思维的有力支撑，是难以战胜各种风险和困难的，也是难以不断前进的。</a:t>
            </a:r>
          </a:p>
        </p:txBody>
      </p:sp>
      <p:sp>
        <p:nvSpPr>
          <p:cNvPr id="11" name="MH_Other_1"/>
          <p:cNvSpPr/>
          <p:nvPr>
            <p:custDataLst>
              <p:tags r:id="rId3"/>
            </p:custDataLst>
          </p:nvPr>
        </p:nvSpPr>
        <p:spPr>
          <a:xfrm>
            <a:off x="4228732" y="4074317"/>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AF0"/>
                </a:solidFill>
                <a:latin typeface="Century Gothic" panose="020B0502020202020204" pitchFamily="34" charset="0"/>
              </a:rPr>
              <a:t>2</a:t>
            </a:r>
            <a:endParaRPr lang="zh-CN" altLang="en-US" sz="2400" dirty="0">
              <a:solidFill>
                <a:srgbClr val="FFFAF0"/>
              </a:solidFill>
              <a:latin typeface="Century Gothic" panose="020B0502020202020204" pitchFamily="34" charset="0"/>
            </a:endParaRPr>
          </a:p>
        </p:txBody>
      </p:sp>
      <p:sp>
        <p:nvSpPr>
          <p:cNvPr id="14" name="TextBox 25"/>
          <p:cNvSpPr txBox="1">
            <a:spLocks noChangeArrowheads="1"/>
          </p:cNvSpPr>
          <p:nvPr/>
        </p:nvSpPr>
        <p:spPr bwMode="auto">
          <a:xfrm>
            <a:off x="4743781" y="4290626"/>
            <a:ext cx="70892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just">
              <a:lnSpc>
                <a:spcPct val="150000"/>
              </a:lnSpc>
              <a:buFont typeface="Arial" panose="020B0604020202020204" pitchFamily="34" charset="0"/>
              <a:defRPr sz="2000">
                <a:solidFill>
                  <a:srgbClr val="7C4939"/>
                </a:solidFill>
                <a:latin typeface="微软雅黑" panose="020B0503020204020204" pitchFamily="34" charset="-122"/>
                <a:ea typeface="微软雅黑" panose="020B0503020204020204" pitchFamily="34" charset="-122"/>
              </a:defRPr>
            </a:lvl1pPr>
            <a:lvl2pPr marL="742950" indent="-285750">
              <a:buFont typeface="Arial" panose="020B0604020202020204" pitchFamily="34" charset="0"/>
              <a:defRPr>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微软雅黑" panose="020B0503020204020204" pitchFamily="34" charset="-122"/>
              </a:defRPr>
            </a:lvl9pPr>
          </a:lstStyle>
          <a:p>
            <a:pPr indent="457200"/>
            <a:r>
              <a:rPr lang="zh-CN" altLang="en-US" dirty="0"/>
              <a:t>广大党员干部要深入学习领会</a:t>
            </a:r>
            <a:r>
              <a:rPr lang="en-US" altLang="zh-CN" dirty="0"/>
              <a:t>《</a:t>
            </a:r>
            <a:r>
              <a:rPr lang="zh-CN" altLang="en-US" dirty="0"/>
              <a:t>习近平谈治国理政</a:t>
            </a:r>
            <a:r>
              <a:rPr lang="en-US" altLang="zh-CN" dirty="0"/>
              <a:t>》</a:t>
            </a:r>
            <a:r>
              <a:rPr lang="zh-CN" altLang="en-US" dirty="0"/>
              <a:t>，努力掌握贯穿其中的马克思主义立场观点方法，自觉运用辩证唯物主义和历史唯物主义的思想武器改造客观世界和主观世界，使马克思主义哲学成为自己的看家本领。</a:t>
            </a:r>
          </a:p>
        </p:txBody>
      </p:sp>
    </p:spTree>
    <p:extLst>
      <p:ext uri="{BB962C8B-B14F-4D97-AF65-F5344CB8AC3E}">
        <p14:creationId xmlns:p14="http://schemas.microsoft.com/office/powerpoint/2010/main" val="24658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
          <p:cNvSpPr/>
          <p:nvPr/>
        </p:nvSpPr>
        <p:spPr>
          <a:xfrm>
            <a:off x="12627428" y="7141028"/>
            <a:ext cx="130629" cy="13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066" y="5128966"/>
            <a:ext cx="1152244" cy="66452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40" y="5105510"/>
            <a:ext cx="1066892" cy="682811"/>
          </a:xfrm>
          <a:prstGeom prst="rect">
            <a:avLst/>
          </a:prstGeom>
        </p:spPr>
      </p:pic>
      <p:grpSp>
        <p:nvGrpSpPr>
          <p:cNvPr id="10" name="组合 9"/>
          <p:cNvGrpSpPr/>
          <p:nvPr/>
        </p:nvGrpSpPr>
        <p:grpSpPr>
          <a:xfrm>
            <a:off x="5211766" y="449853"/>
            <a:ext cx="1800000" cy="1800000"/>
            <a:chOff x="3851921" y="107991"/>
            <a:chExt cx="1792566" cy="1792567"/>
          </a:xfrm>
        </p:grpSpPr>
        <p:sp>
          <p:nvSpPr>
            <p:cNvPr id="11"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党"/>
          <p:cNvSpPr txBox="1"/>
          <p:nvPr/>
        </p:nvSpPr>
        <p:spPr>
          <a:xfrm>
            <a:off x="3576000" y="2249853"/>
            <a:ext cx="5581412" cy="1604093"/>
          </a:xfrm>
          <a:prstGeom prst="rect">
            <a:avLst/>
          </a:prstGeom>
          <a:noFill/>
          <a:ln>
            <a:noFill/>
          </a:ln>
          <a:effectLst>
            <a:innerShdw blurRad="63500" dist="50800" dir="16200000">
              <a:prstClr val="black">
                <a:alpha val="50000"/>
              </a:prstClr>
            </a:innerShdw>
          </a:effectLst>
        </p:spPr>
        <p:txBody>
          <a:bodyPr wrap="square" rtlCol="0">
            <a:spAutoFit/>
          </a:bodyPr>
          <a:lstStyle/>
          <a:p>
            <a:pPr>
              <a:lnSpc>
                <a:spcPct val="110000"/>
              </a:lnSpc>
            </a:pPr>
            <a:r>
              <a:rPr lang="zh-CN" altLang="en-US" sz="9600" b="1" dirty="0" smtClean="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rPr>
              <a:t>感谢聆听</a:t>
            </a:r>
            <a:endParaRPr lang="en-US" altLang="zh-CN" sz="9600" b="1" dirty="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endParaRPr>
          </a:p>
        </p:txBody>
      </p:sp>
      <p:sp>
        <p:nvSpPr>
          <p:cNvPr id="19" name="矩形 18"/>
          <p:cNvSpPr/>
          <p:nvPr/>
        </p:nvSpPr>
        <p:spPr>
          <a:xfrm>
            <a:off x="0" y="-12876"/>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814709"/>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9"/>
          <p:cNvSpPr/>
          <p:nvPr/>
        </p:nvSpPr>
        <p:spPr>
          <a:xfrm>
            <a:off x="3576000" y="4181727"/>
            <a:ext cx="5040000" cy="576000"/>
          </a:xfrm>
          <a:prstGeom prst="roundRect">
            <a:avLst>
              <a:gd name="adj"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xxxxx</a:t>
            </a:r>
            <a:r>
              <a:rPr lang="zh-CN" altLang="en-US" sz="2000" b="1" smtClean="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党支部</a:t>
            </a:r>
            <a:endParaRPr lang="en-US" altLang="zh-CN" sz="2000" b="1" dirty="0">
              <a:ln w="3175">
                <a:noFill/>
              </a:ln>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Tree>
    <p:extLst>
      <p:ext uri="{BB962C8B-B14F-4D97-AF65-F5344CB8AC3E}">
        <p14:creationId xmlns:p14="http://schemas.microsoft.com/office/powerpoint/2010/main" val="30569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p:cTn id="10" dur="750" fill="hold"/>
                                        <p:tgtEl>
                                          <p:spTgt spid="7"/>
                                        </p:tgtEl>
                                        <p:attrNameLst>
                                          <p:attrName>ppt_w</p:attrName>
                                        </p:attrNameLst>
                                      </p:cBhvr>
                                      <p:tavLst>
                                        <p:tav tm="0">
                                          <p:val>
                                            <p:fltVal val="0"/>
                                          </p:val>
                                        </p:tav>
                                        <p:tav tm="100000">
                                          <p:val>
                                            <p:strVal val="#ppt_w"/>
                                          </p:val>
                                        </p:tav>
                                      </p:tavLst>
                                    </p:anim>
                                    <p:anim calcmode="lin" valueType="num">
                                      <p:cBhvr>
                                        <p:cTn id="11" dur="750" fill="hold"/>
                                        <p:tgtEl>
                                          <p:spTgt spid="7"/>
                                        </p:tgtEl>
                                        <p:attrNameLst>
                                          <p:attrName>ppt_h</p:attrName>
                                        </p:attrNameLst>
                                      </p:cBhvr>
                                      <p:tavLst>
                                        <p:tav tm="0">
                                          <p:val>
                                            <p:fltVal val="0"/>
                                          </p:val>
                                        </p:tav>
                                        <p:tav tm="100000">
                                          <p:val>
                                            <p:strVal val="#ppt_h"/>
                                          </p:val>
                                        </p:tav>
                                      </p:tavLst>
                                    </p:anim>
                                    <p:animEffect transition="in" filter="fade">
                                      <p:cBhvr>
                                        <p:cTn id="12" dur="750"/>
                                        <p:tgtEl>
                                          <p:spTgt spid="7"/>
                                        </p:tgtEl>
                                      </p:cBhvr>
                                    </p:animEffect>
                                  </p:childTnLst>
                                </p:cTn>
                              </p:par>
                              <p:par>
                                <p:cTn id="13" presetID="42" presetClass="path" presetSubtype="0" accel="50000" decel="50000" fill="hold" nodeType="withEffect">
                                  <p:stCondLst>
                                    <p:cond delay="1000"/>
                                  </p:stCondLst>
                                  <p:childTnLst>
                                    <p:animMotion origin="layout" path="M 3.54167E-6 3.7037E-6 L 0.1552 -0.10741 " pathEditMode="relative" rAng="0" ptsTypes="AA">
                                      <p:cBhvr>
                                        <p:cTn id="14" dur="1000" spd="-100000" fill="hold"/>
                                        <p:tgtEl>
                                          <p:spTgt spid="7"/>
                                        </p:tgtEl>
                                        <p:attrNameLst>
                                          <p:attrName>ppt_x</p:attrName>
                                          <p:attrName>ppt_y</p:attrName>
                                        </p:attrNameLst>
                                      </p:cBhvr>
                                      <p:rCtr x="7760" y="-5370"/>
                                    </p:animMotion>
                                  </p:childTnLst>
                                </p:cTn>
                              </p:par>
                              <p:par>
                                <p:cTn id="15" presetID="53" presetClass="entr" presetSubtype="16"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par>
                                <p:cTn id="20" presetID="42" presetClass="path" presetSubtype="0" accel="50000" decel="50000" fill="hold" nodeType="withEffect">
                                  <p:stCondLst>
                                    <p:cond delay="1000"/>
                                  </p:stCondLst>
                                  <p:childTnLst>
                                    <p:animMotion origin="layout" path="M -4.79167E-6 -2.96296E-6 L 0.12995 -2.96296E-6 " pathEditMode="relative" rAng="0" ptsTypes="AA">
                                      <p:cBhvr>
                                        <p:cTn id="21" dur="1000" spd="-100000" fill="hold"/>
                                        <p:tgtEl>
                                          <p:spTgt spid="9"/>
                                        </p:tgtEl>
                                        <p:attrNameLst>
                                          <p:attrName>ppt_x</p:attrName>
                                          <p:attrName>ppt_y</p:attrName>
                                        </p:attrNameLst>
                                      </p:cBhvr>
                                      <p:rCtr x="6497" y="0"/>
                                    </p:animMotion>
                                  </p:childTnLst>
                                </p:cTn>
                              </p:par>
                              <p:par>
                                <p:cTn id="22" presetID="53" presetClass="entr" presetSubtype="16" fill="hold" nodeType="withEffect">
                                  <p:stCondLst>
                                    <p:cond delay="125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26" presetClass="emph" presetSubtype="0" fill="hold" nodeType="withEffect">
                                  <p:stCondLst>
                                    <p:cond delay="175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53" presetClass="entr" presetSubtype="16" fill="hold" grpId="0" nodeType="withEffect">
                                  <p:stCondLst>
                                    <p:cond delay="175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par>
                                <p:cTn id="41" presetID="16" presetClass="entr" presetSubtype="21"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9" grpId="0" animBg="1"/>
      <p:bldP spid="2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 y="4194710"/>
            <a:ext cx="2505462" cy="2685102"/>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rotWithShape="1">
          <a:blip r:embed="rId4"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61" name="组合 60"/>
          <p:cNvGrpSpPr/>
          <p:nvPr/>
        </p:nvGrpSpPr>
        <p:grpSpPr>
          <a:xfrm>
            <a:off x="1883829" y="1782435"/>
            <a:ext cx="2814015" cy="1544942"/>
            <a:chOff x="6205199" y="-1470443"/>
            <a:chExt cx="2475118" cy="1323336"/>
          </a:xfrm>
        </p:grpSpPr>
        <p:sp>
          <p:nvSpPr>
            <p:cNvPr id="62" name="Freeform 7"/>
            <p:cNvSpPr>
              <a:spLocks/>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ndParaRPr>
            </a:p>
          </p:txBody>
        </p:sp>
        <p:sp>
          <p:nvSpPr>
            <p:cNvPr id="63" name="Freeform 7"/>
            <p:cNvSpPr>
              <a:spLocks/>
            </p:cNvSpPr>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5"/>
            <p:cNvSpPr>
              <a:spLocks/>
            </p:cNvSpPr>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38" name="矩形 37"/>
          <p:cNvSpPr/>
          <p:nvPr/>
        </p:nvSpPr>
        <p:spPr>
          <a:xfrm>
            <a:off x="2375650" y="3631131"/>
            <a:ext cx="1620932" cy="830997"/>
          </a:xfrm>
          <a:prstGeom prst="rect">
            <a:avLst/>
          </a:prstGeom>
        </p:spPr>
        <p:txBody>
          <a:bodyPr wrap="square">
            <a:spAutoFit/>
          </a:bodyPr>
          <a:lstStyle/>
          <a:p>
            <a:pPr algn="ctr"/>
            <a:r>
              <a:rPr lang="zh-CN" altLang="en-US" sz="4800" b="1" i="0"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目录</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backgroundRemoval t="1542" b="93217" l="1896" r="97820">
                        <a14:foregroundMark x1="49763" y1="29599" x2="49763" y2="29599"/>
                        <a14:foregroundMark x1="56209" y1="32888" x2="56209" y2="32888"/>
                        <a14:foregroundMark x1="41327" y1="68243" x2="41327" y2="68243"/>
                        <a14:foregroundMark x1="22844" y1="80062" x2="22844" y2="80062"/>
                        <a14:foregroundMark x1="10711" y1="72251" x2="10711" y2="72251"/>
                        <a14:foregroundMark x1="11185" y1="72354" x2="39147" y2="93217"/>
                        <a14:foregroundMark x1="92322" y1="74203" x2="63697" y2="93011"/>
                        <a14:foregroundMark x1="2749" y1="10997" x2="97820" y2="10997"/>
                      </a14:backgroundRemoval>
                    </a14:imgEffect>
                  </a14:imgLayer>
                </a14:imgProps>
              </a:ext>
            </a:extLst>
          </a:blip>
          <a:stretch>
            <a:fillRect/>
          </a:stretch>
        </p:blipFill>
        <p:spPr>
          <a:xfrm>
            <a:off x="4615936" y="0"/>
            <a:ext cx="6996944" cy="6453106"/>
          </a:xfrm>
          <a:prstGeom prst="rect">
            <a:avLst/>
          </a:prstGeom>
        </p:spPr>
      </p:pic>
    </p:spTree>
    <p:extLst>
      <p:ext uri="{BB962C8B-B14F-4D97-AF65-F5344CB8AC3E}">
        <p14:creationId xmlns:p14="http://schemas.microsoft.com/office/powerpoint/2010/main" val="37730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319031" y="1200481"/>
            <a:ext cx="7879080" cy="707886"/>
          </a:xfrm>
          <a:prstGeom prst="rect">
            <a:avLst/>
          </a:prstGeom>
          <a:noFill/>
        </p:spPr>
        <p:txBody>
          <a:bodyPr wrap="none" rtlCol="0">
            <a:spAutoFit/>
          </a:bodyPr>
          <a:lstStyle/>
          <a:p>
            <a:pPr algn="ctr"/>
            <a:r>
              <a:rPr lang="zh-CN" altLang="en-US" sz="4000" b="1" dirty="0" smtClean="0">
                <a:solidFill>
                  <a:srgbClr val="C00000"/>
                </a:solidFill>
                <a:latin typeface="微软雅黑" panose="020B0503020204020204" pitchFamily="34" charset="-122"/>
                <a:ea typeface="微软雅黑" panose="020B0503020204020204" pitchFamily="34" charset="-122"/>
              </a:rPr>
              <a:t>关于坚持和发展中国特色社会主义</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hqprint">
            <a:extLst>
              <a:ext uri="{BEBA8EAE-BF5A-486C-A8C5-ECC9F3942E4B}">
                <a14:imgProps xmlns:a14="http://schemas.microsoft.com/office/drawing/2010/main">
                  <a14:imgLayer>
                    <a14:imgEffect>
                      <a14:colorTemperature colorTemp="5800"/>
                    </a14:imgEffect>
                  </a14:imgLayer>
                </a14:imgProps>
              </a:ext>
              <a:ext uri="{28A0092B-C50C-407E-A947-70E740481C1C}">
                <a14:useLocalDpi xmlns:a14="http://schemas.microsoft.com/office/drawing/2010/main"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1222197" y="1082804"/>
            <a:ext cx="2096835" cy="1107996"/>
            <a:chOff x="2310634" y="2770718"/>
            <a:chExt cx="1662278"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0"/>
              <a:ext cx="1662277" cy="384709"/>
            </a:xfrm>
            <a:prstGeom prst="rect">
              <a:avLst/>
            </a:prstGeom>
          </p:spPr>
          <p:txBody>
            <a:bodyPr wrap="square">
              <a:spAutoFit/>
            </a:bodyPr>
            <a:lstStyle/>
            <a:p>
              <a:pPr algn="ctr">
                <a:defRPr/>
              </a:pPr>
              <a:r>
                <a:rPr lang="zh-CN" altLang="en-US" sz="28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第一部分</a:t>
              </a:r>
            </a:p>
          </p:txBody>
        </p:sp>
      </p:grpSp>
      <p:grpSp>
        <p:nvGrpSpPr>
          <p:cNvPr id="6" name="组合 5"/>
          <p:cNvGrpSpPr/>
          <p:nvPr/>
        </p:nvGrpSpPr>
        <p:grpSpPr>
          <a:xfrm>
            <a:off x="5396962" y="2502301"/>
            <a:ext cx="3352200" cy="1734204"/>
            <a:chOff x="3650458" y="2502301"/>
            <a:chExt cx="3352200" cy="1734204"/>
          </a:xfrm>
        </p:grpSpPr>
        <p:sp>
          <p:nvSpPr>
            <p:cNvPr id="12" name="文本框 11"/>
            <p:cNvSpPr txBox="1"/>
            <p:nvPr/>
          </p:nvSpPr>
          <p:spPr>
            <a:xfrm>
              <a:off x="3650458" y="2502301"/>
              <a:ext cx="3352200"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总依据，总布局，总任务</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50458" y="2953510"/>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基本要求</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50458" y="3400485"/>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本质特征</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650458" y="3836395"/>
              <a:ext cx="1556836" cy="400110"/>
            </a:xfrm>
            <a:prstGeom prst="rect">
              <a:avLst/>
            </a:prstGeom>
            <a:noFill/>
          </p:spPr>
          <p:txBody>
            <a:bodyPr wrap="none" rtlCol="0">
              <a:spAutoFit/>
            </a:bodyPr>
            <a:lstStyle/>
            <a:p>
              <a:pPr marL="342900" indent="-342900">
                <a:buFont typeface="Wingdings" panose="05000000000000000000" pitchFamily="2" charset="2"/>
                <a:buChar char="ü"/>
                <a:defRPr/>
              </a:pPr>
              <a:r>
                <a:rPr lang="zh-CN" altLang="en-US" sz="2000" b="1" dirty="0" smtClean="0">
                  <a:solidFill>
                    <a:srgbClr val="C00000"/>
                  </a:solidFill>
                  <a:latin typeface="微软雅黑" panose="020B0503020204020204" pitchFamily="34" charset="-122"/>
                  <a:ea typeface="微软雅黑" panose="020B0503020204020204" pitchFamily="34" charset="-122"/>
                </a:rPr>
                <a:t>独特优势</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050801" y="2584282"/>
            <a:ext cx="1620932" cy="1569660"/>
          </a:xfrm>
          <a:prstGeom prst="rect">
            <a:avLst/>
          </a:prstGeom>
        </p:spPr>
        <p:txBody>
          <a:bodyPr wrap="square">
            <a:spAutoFit/>
          </a:bodyPr>
          <a:lstStyle/>
          <a:p>
            <a:pPr algn="ctr"/>
            <a:r>
              <a:rPr lang="zh-CN" altLang="en-US" sz="4800" b="1" i="0" dirty="0" smtClean="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几个要点</a:t>
            </a:r>
            <a:endPar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2" name="左大括号 1"/>
          <p:cNvSpPr/>
          <p:nvPr/>
        </p:nvSpPr>
        <p:spPr>
          <a:xfrm>
            <a:off x="4776584" y="2733793"/>
            <a:ext cx="515527" cy="1270637"/>
          </a:xfrm>
          <a:prstGeom prst="leftBrace">
            <a:avLst>
              <a:gd name="adj1" fmla="val 0"/>
              <a:gd name="adj2" fmla="val 4929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91180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BEBA8EAE-BF5A-486C-A8C5-ECC9F3942E4B}">
                <a14:imgProps xmlns:a14="http://schemas.microsoft.com/office/drawing/2010/main">
                  <a14:imgLayer>
                    <a14:imgEffect>
                      <a14:colorTemperature colorTemp="11500"/>
                    </a14:imgEffect>
                    <a14:imgEffect>
                      <a14:saturation sat="250000"/>
                    </a14:imgEffect>
                  </a14:imgLayer>
                </a14:imgProps>
              </a:ext>
              <a:ext uri="{28A0092B-C50C-407E-A947-70E740481C1C}">
                <a14:useLocalDpi xmlns:a14="http://schemas.microsoft.com/office/drawing/2010/main" val="0"/>
              </a:ext>
            </a:extLst>
          </a:blip>
          <a:srcRect t="16796" b="40382"/>
          <a:stretch>
            <a:fillRect/>
          </a:stretch>
        </p:blipFill>
        <p:spPr>
          <a:xfrm>
            <a:off x="7105002" y="1665179"/>
            <a:ext cx="4116183" cy="2355028"/>
          </a:xfrm>
          <a:custGeom>
            <a:avLst/>
            <a:gdLst>
              <a:gd name="connsiteX0" fmla="*/ 0 w 4116183"/>
              <a:gd name="connsiteY0" fmla="*/ 0 h 2355028"/>
              <a:gd name="connsiteX1" fmla="*/ 4116183 w 4116183"/>
              <a:gd name="connsiteY1" fmla="*/ 0 h 2355028"/>
              <a:gd name="connsiteX2" fmla="*/ 4116183 w 4116183"/>
              <a:gd name="connsiteY2" fmla="*/ 2355028 h 2355028"/>
              <a:gd name="connsiteX3" fmla="*/ 0 w 4116183"/>
              <a:gd name="connsiteY3" fmla="*/ 2355028 h 2355028"/>
            </a:gdLst>
            <a:ahLst/>
            <a:cxnLst>
              <a:cxn ang="0">
                <a:pos x="connsiteX0" y="connsiteY0"/>
              </a:cxn>
              <a:cxn ang="0">
                <a:pos x="connsiteX1" y="connsiteY1"/>
              </a:cxn>
              <a:cxn ang="0">
                <a:pos x="connsiteX2" y="connsiteY2"/>
              </a:cxn>
              <a:cxn ang="0">
                <a:pos x="connsiteX3" y="connsiteY3"/>
              </a:cxn>
            </a:cxnLst>
            <a:rect l="l" t="t" r="r" b="b"/>
            <a:pathLst>
              <a:path w="4116183" h="2355028">
                <a:moveTo>
                  <a:pt x="0" y="0"/>
                </a:moveTo>
                <a:lnTo>
                  <a:pt x="4116183" y="0"/>
                </a:lnTo>
                <a:lnTo>
                  <a:pt x="4116183" y="2355028"/>
                </a:lnTo>
                <a:lnTo>
                  <a:pt x="0" y="2355028"/>
                </a:lnTo>
                <a:close/>
              </a:path>
            </a:pathLst>
          </a:custGeom>
        </p:spPr>
      </p:pic>
      <p:sp>
        <p:nvSpPr>
          <p:cNvPr id="2" name="文本框 1"/>
          <p:cNvSpPr txBox="1"/>
          <p:nvPr/>
        </p:nvSpPr>
        <p:spPr>
          <a:xfrm>
            <a:off x="1001591" y="37676"/>
            <a:ext cx="9463593" cy="1015663"/>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关于坚持和发展中国特色</a:t>
            </a:r>
            <a:r>
              <a:rPr lang="zh-CN" altLang="en-US" sz="3200" b="1" dirty="0" smtClean="0">
                <a:solidFill>
                  <a:srgbClr val="C00000"/>
                </a:solidFill>
                <a:latin typeface="微软雅黑" panose="020B0503020204020204" pitchFamily="34" charset="-122"/>
                <a:ea typeface="微软雅黑" panose="020B0503020204020204" pitchFamily="34" charset="-122"/>
              </a:rPr>
              <a:t>社会主义</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总依据，总布局，总任务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03505" y="1665179"/>
            <a:ext cx="6501498" cy="2355028"/>
            <a:chOff x="1240497" y="1665179"/>
            <a:chExt cx="5864505" cy="2355028"/>
          </a:xfrm>
        </p:grpSpPr>
        <p:sp>
          <p:nvSpPr>
            <p:cNvPr id="6" name="矩形: 圆角 5"/>
            <p:cNvSpPr/>
            <p:nvPr/>
          </p:nvSpPr>
          <p:spPr>
            <a:xfrm>
              <a:off x="1268837" y="1665179"/>
              <a:ext cx="5836165" cy="235502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0497" y="1719308"/>
              <a:ext cx="5816680" cy="2246769"/>
            </a:xfrm>
            <a:prstGeom prst="rect">
              <a:avLst/>
            </a:prstGeom>
          </p:spPr>
          <p:txBody>
            <a:bodyPr wrap="square">
              <a:spAutoFit/>
            </a:bodyPr>
            <a:lstStyle/>
            <a:p>
              <a:pPr algn="just">
                <a:lnSpc>
                  <a:spcPts val="2800"/>
                </a:lnSpc>
                <a:defRPr/>
              </a:pPr>
              <a:r>
                <a:rPr lang="zh-CN" altLang="en-US" sz="2000" b="1" dirty="0" smtClean="0">
                  <a:solidFill>
                    <a:srgbClr val="FFFAF0"/>
                  </a:solidFill>
                  <a:latin typeface="微软雅黑" panose="020B0503020204020204" pitchFamily="34" charset="-122"/>
                  <a:ea typeface="微软雅黑" panose="020B0503020204020204" pitchFamily="34" charset="-122"/>
                </a:rPr>
                <a:t>总依据，</a:t>
              </a:r>
              <a:r>
                <a:rPr lang="zh-CN" altLang="en-US" sz="2000" b="1" dirty="0">
                  <a:solidFill>
                    <a:srgbClr val="FFFAF0"/>
                  </a:solidFill>
                  <a:latin typeface="微软雅黑" panose="020B0503020204020204" pitchFamily="34" charset="-122"/>
                  <a:ea typeface="微软雅黑" panose="020B0503020204020204" pitchFamily="34" charset="-122"/>
                </a:rPr>
                <a:t>就是社会主义初级阶段；</a:t>
              </a:r>
            </a:p>
            <a:p>
              <a:pPr algn="just">
                <a:lnSpc>
                  <a:spcPts val="2800"/>
                </a:lnSpc>
                <a:defRPr/>
              </a:pPr>
              <a:r>
                <a:rPr lang="zh-CN" altLang="en-US" sz="2000" b="1" dirty="0">
                  <a:solidFill>
                    <a:srgbClr val="FFFAF0"/>
                  </a:solidFill>
                  <a:latin typeface="微软雅黑" panose="020B0503020204020204" pitchFamily="34" charset="-122"/>
                  <a:ea typeface="微软雅黑" panose="020B0503020204020204" pitchFamily="34" charset="-122"/>
                </a:rPr>
                <a:t>总布局，</a:t>
              </a:r>
              <a:r>
                <a:rPr lang="zh-CN" altLang="en-US" sz="2000" b="1" dirty="0" smtClean="0">
                  <a:solidFill>
                    <a:srgbClr val="FFFAF0"/>
                  </a:solidFill>
                  <a:latin typeface="微软雅黑" panose="020B0503020204020204" pitchFamily="34" charset="-122"/>
                  <a:ea typeface="微软雅黑" panose="020B0503020204020204" pitchFamily="34" charset="-122"/>
                </a:rPr>
                <a:t>就是“五位一体”总体布局；</a:t>
              </a:r>
              <a:endParaRPr lang="en-US" altLang="zh-CN" sz="2000" b="1" dirty="0" smtClean="0">
                <a:solidFill>
                  <a:srgbClr val="FFFAF0"/>
                </a:solidFill>
                <a:latin typeface="微软雅黑" panose="020B0503020204020204" pitchFamily="34" charset="-122"/>
                <a:ea typeface="微软雅黑" panose="020B0503020204020204" pitchFamily="34" charset="-122"/>
              </a:endParaRPr>
            </a:p>
            <a:p>
              <a:pPr algn="just">
                <a:lnSpc>
                  <a:spcPts val="2800"/>
                </a:lnSpc>
                <a:defRPr/>
              </a:pPr>
              <a:r>
                <a:rPr lang="zh-CN" altLang="en-US" sz="2000" b="1" dirty="0" smtClean="0">
                  <a:solidFill>
                    <a:srgbClr val="FFFAF0"/>
                  </a:solidFill>
                  <a:latin typeface="微软雅黑" panose="020B0503020204020204" pitchFamily="34" charset="-122"/>
                  <a:ea typeface="微软雅黑" panose="020B0503020204020204" pitchFamily="34" charset="-122"/>
                </a:rPr>
                <a:t>总任务</a:t>
              </a:r>
              <a:r>
                <a:rPr lang="zh-CN" altLang="en-US" sz="2000" b="1" dirty="0">
                  <a:solidFill>
                    <a:srgbClr val="FFFAF0"/>
                  </a:solidFill>
                  <a:latin typeface="微软雅黑" panose="020B0503020204020204" pitchFamily="34" charset="-122"/>
                  <a:ea typeface="微软雅黑" panose="020B0503020204020204" pitchFamily="34" charset="-122"/>
                </a:rPr>
                <a:t>，就是实现社会主义</a:t>
              </a:r>
              <a:r>
                <a:rPr lang="zh-CN" altLang="en-US" sz="2000" b="1" dirty="0" smtClean="0">
                  <a:solidFill>
                    <a:srgbClr val="FFFAF0"/>
                  </a:solidFill>
                  <a:latin typeface="微软雅黑" panose="020B0503020204020204" pitchFamily="34" charset="-122"/>
                  <a:ea typeface="微软雅黑" panose="020B0503020204020204" pitchFamily="34" charset="-122"/>
                </a:rPr>
                <a:t>现代和中华民族</a:t>
              </a:r>
              <a:r>
                <a:rPr lang="zh-CN" altLang="en-US" sz="2000" b="1" dirty="0">
                  <a:solidFill>
                    <a:srgbClr val="FFFAF0"/>
                  </a:solidFill>
                  <a:latin typeface="微软雅黑" panose="020B0503020204020204" pitchFamily="34" charset="-122"/>
                  <a:ea typeface="微软雅黑" panose="020B0503020204020204" pitchFamily="34" charset="-122"/>
                </a:rPr>
                <a:t>的伟大</a:t>
              </a:r>
              <a:r>
                <a:rPr lang="zh-CN" altLang="en-US" sz="2000" b="1" dirty="0" smtClean="0">
                  <a:solidFill>
                    <a:srgbClr val="FFFAF0"/>
                  </a:solidFill>
                  <a:latin typeface="微软雅黑" panose="020B0503020204020204" pitchFamily="34" charset="-122"/>
                  <a:ea typeface="微软雅黑" panose="020B0503020204020204" pitchFamily="34" charset="-122"/>
                </a:rPr>
                <a:t>复兴。</a:t>
              </a:r>
              <a:endParaRPr lang="en-US" altLang="zh-CN" sz="2000" b="1" dirty="0" smtClean="0">
                <a:solidFill>
                  <a:srgbClr val="FFFAF0"/>
                </a:solidFill>
                <a:latin typeface="微软雅黑" panose="020B0503020204020204" pitchFamily="34" charset="-122"/>
                <a:ea typeface="微软雅黑" panose="020B0503020204020204" pitchFamily="34" charset="-122"/>
              </a:endParaRPr>
            </a:p>
            <a:p>
              <a:pPr algn="just">
                <a:lnSpc>
                  <a:spcPts val="2800"/>
                </a:lnSpc>
                <a:defRPr/>
              </a:pPr>
              <a:r>
                <a:rPr lang="zh-CN" altLang="en-US" sz="2000" b="1" dirty="0" smtClean="0">
                  <a:solidFill>
                    <a:srgbClr val="FFFAF0"/>
                  </a:solidFill>
                  <a:latin typeface="微软雅黑" panose="020B0503020204020204" pitchFamily="34" charset="-122"/>
                  <a:ea typeface="微软雅黑" panose="020B0503020204020204" pitchFamily="34" charset="-122"/>
                </a:rPr>
                <a:t>社会主义初级阶段</a:t>
              </a:r>
              <a:r>
                <a:rPr lang="zh-CN" altLang="en-US" sz="2000" b="1" dirty="0">
                  <a:solidFill>
                    <a:srgbClr val="FFFAF0"/>
                  </a:solidFill>
                  <a:latin typeface="微软雅黑" panose="020B0503020204020204" pitchFamily="34" charset="-122"/>
                  <a:ea typeface="微软雅黑" panose="020B0503020204020204" pitchFamily="34" charset="-122"/>
                </a:rPr>
                <a:t>是当代中国最大的</a:t>
              </a:r>
              <a:r>
                <a:rPr lang="zh-CN" altLang="en-US" sz="2000" b="1" dirty="0" smtClean="0">
                  <a:solidFill>
                    <a:srgbClr val="FFFAF0"/>
                  </a:solidFill>
                  <a:latin typeface="微软雅黑" panose="020B0503020204020204" pitchFamily="34" charset="-122"/>
                  <a:ea typeface="微软雅黑" panose="020B0503020204020204" pitchFamily="34" charset="-122"/>
                </a:rPr>
                <a:t>实际</a:t>
              </a:r>
              <a:r>
                <a:rPr lang="zh-CN" altLang="en-US" sz="2000" b="1" dirty="0">
                  <a:solidFill>
                    <a:srgbClr val="FFFAF0"/>
                  </a:solidFill>
                  <a:latin typeface="微软雅黑" panose="020B0503020204020204" pitchFamily="34" charset="-122"/>
                  <a:ea typeface="微软雅黑" panose="020B0503020204020204" pitchFamily="34" charset="-122"/>
                </a:rPr>
                <a:t>，在任何情况下都要牢牢把握</a:t>
              </a:r>
              <a:r>
                <a:rPr lang="zh-CN" altLang="en-US" sz="2000" b="1" dirty="0" smtClean="0">
                  <a:solidFill>
                    <a:srgbClr val="FFFAF0"/>
                  </a:solidFill>
                  <a:latin typeface="微软雅黑" panose="020B0503020204020204" pitchFamily="34" charset="-122"/>
                  <a:ea typeface="微软雅黑" panose="020B0503020204020204" pitchFamily="34" charset="-122"/>
                </a:rPr>
                <a:t>这个</a:t>
              </a:r>
              <a:r>
                <a:rPr lang="zh-CN" altLang="en-US" sz="2000" b="1" dirty="0">
                  <a:solidFill>
                    <a:srgbClr val="FFFAF0"/>
                  </a:solidFill>
                  <a:latin typeface="微软雅黑" panose="020B0503020204020204" pitchFamily="34" charset="-122"/>
                  <a:ea typeface="微软雅黑" panose="020B0503020204020204" pitchFamily="34" charset="-122"/>
                </a:rPr>
                <a:t>最大实际</a:t>
              </a:r>
              <a:r>
                <a:rPr lang="zh-CN" altLang="en-US" sz="2000" b="1" dirty="0" smtClean="0">
                  <a:solidFill>
                    <a:srgbClr val="FFFAF0"/>
                  </a:solidFill>
                  <a:latin typeface="微软雅黑" panose="020B0503020204020204" pitchFamily="34" charset="-122"/>
                  <a:ea typeface="微软雅黑" panose="020B0503020204020204" pitchFamily="34" charset="-122"/>
                </a:rPr>
                <a:t>，坚持党</a:t>
              </a:r>
              <a:r>
                <a:rPr lang="zh-CN" altLang="en-US" sz="2000" b="1" dirty="0">
                  <a:solidFill>
                    <a:srgbClr val="FFFAF0"/>
                  </a:solidFill>
                  <a:latin typeface="微软雅黑" panose="020B0503020204020204" pitchFamily="34" charset="-122"/>
                  <a:ea typeface="微软雅黑" panose="020B0503020204020204" pitchFamily="34" charset="-122"/>
                </a:rPr>
                <a:t>的</a:t>
              </a:r>
              <a:r>
                <a:rPr lang="zh-CN" altLang="en-US" sz="2000" b="1" dirty="0" smtClean="0">
                  <a:solidFill>
                    <a:srgbClr val="FFFAF0"/>
                  </a:solidFill>
                  <a:latin typeface="微软雅黑" panose="020B0503020204020204" pitchFamily="34" charset="-122"/>
                  <a:ea typeface="微软雅黑" panose="020B0503020204020204" pitchFamily="34" charset="-122"/>
                </a:rPr>
                <a:t>基本动摇</a:t>
              </a:r>
              <a:r>
                <a:rPr lang="zh-CN" altLang="en-US" sz="2000" b="1" dirty="0">
                  <a:solidFill>
                    <a:srgbClr val="FFFAF0"/>
                  </a:solidFill>
                  <a:latin typeface="微软雅黑" panose="020B0503020204020204" pitchFamily="34" charset="-122"/>
                  <a:ea typeface="微软雅黑" panose="020B0503020204020204" pitchFamily="34" charset="-122"/>
                </a:rPr>
                <a:t>，坚决抵制各种</a:t>
              </a:r>
              <a:r>
                <a:rPr lang="zh-CN" altLang="en-US" sz="2000" b="1" dirty="0" smtClean="0">
                  <a:solidFill>
                    <a:srgbClr val="FFFAF0"/>
                  </a:solidFill>
                  <a:latin typeface="微软雅黑" panose="020B0503020204020204" pitchFamily="34" charset="-122"/>
                  <a:ea typeface="微软雅黑" panose="020B0503020204020204" pitchFamily="34" charset="-122"/>
                </a:rPr>
                <a:t>错误主张</a:t>
              </a:r>
              <a:endParaRPr lang="zh-CN" altLang="en-US" sz="2000" b="1" dirty="0">
                <a:solidFill>
                  <a:srgbClr val="FFFAF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268837" y="4446510"/>
            <a:ext cx="2880000" cy="1332000"/>
            <a:chOff x="1268837" y="4446510"/>
            <a:chExt cx="2880000" cy="1332000"/>
          </a:xfrm>
        </p:grpSpPr>
        <p:sp>
          <p:nvSpPr>
            <p:cNvPr id="25" name="矩形: 圆角 24"/>
            <p:cNvSpPr/>
            <p:nvPr/>
          </p:nvSpPr>
          <p:spPr>
            <a:xfrm>
              <a:off x="1268837" y="4770510"/>
              <a:ext cx="2880000" cy="100800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r>
                <a:rPr lang="zh-CN" altLang="en-US" sz="2400" b="1" dirty="0" smtClean="0">
                  <a:solidFill>
                    <a:srgbClr val="C00000"/>
                  </a:solidFill>
                  <a:latin typeface="微软雅黑" panose="020B0503020204020204" pitchFamily="34" charset="-122"/>
                  <a:ea typeface="微软雅黑" panose="020B0503020204020204" pitchFamily="34" charset="-122"/>
                </a:rPr>
                <a:t>总依据</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6" name="矩形: 圆角 25"/>
            <p:cNvSpPr/>
            <p:nvPr/>
          </p:nvSpPr>
          <p:spPr>
            <a:xfrm>
              <a:off x="2024837" y="4446510"/>
              <a:ext cx="1368000" cy="648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AF0"/>
                  </a:solidFill>
                  <a:latin typeface="微软雅黑" panose="020B0503020204020204" pitchFamily="34" charset="-122"/>
                  <a:ea typeface="微软雅黑" panose="020B0503020204020204" pitchFamily="34" charset="-122"/>
                </a:rPr>
                <a:t>一</a:t>
              </a:r>
              <a:endParaRPr lang="zh-CN" altLang="en-US" sz="2400" b="1" dirty="0">
                <a:solidFill>
                  <a:srgbClr val="FFFAF0"/>
                </a:solidFill>
              </a:endParaRPr>
            </a:p>
          </p:txBody>
        </p:sp>
      </p:grpSp>
      <p:grpSp>
        <p:nvGrpSpPr>
          <p:cNvPr id="28" name="组合 27"/>
          <p:cNvGrpSpPr/>
          <p:nvPr/>
        </p:nvGrpSpPr>
        <p:grpSpPr>
          <a:xfrm>
            <a:off x="8341185" y="4446510"/>
            <a:ext cx="2880000" cy="1332000"/>
            <a:chOff x="1268837" y="4446510"/>
            <a:chExt cx="2880000" cy="1332000"/>
          </a:xfrm>
        </p:grpSpPr>
        <p:sp>
          <p:nvSpPr>
            <p:cNvPr id="29" name="矩形: 圆角 28"/>
            <p:cNvSpPr/>
            <p:nvPr/>
          </p:nvSpPr>
          <p:spPr>
            <a:xfrm>
              <a:off x="1268837" y="4770510"/>
              <a:ext cx="2880000" cy="100800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r>
                <a:rPr lang="zh-CN" altLang="en-US" sz="2400" b="1" dirty="0" smtClean="0">
                  <a:solidFill>
                    <a:srgbClr val="C00000"/>
                  </a:solidFill>
                  <a:latin typeface="微软雅黑" panose="020B0503020204020204" pitchFamily="34" charset="-122"/>
                  <a:ea typeface="微软雅黑" panose="020B0503020204020204" pitchFamily="34" charset="-122"/>
                </a:rPr>
                <a:t>总任务</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0" name="矩形: 圆角 29"/>
            <p:cNvSpPr/>
            <p:nvPr/>
          </p:nvSpPr>
          <p:spPr>
            <a:xfrm>
              <a:off x="2024837" y="4446510"/>
              <a:ext cx="1368000" cy="648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AF0"/>
                  </a:solidFill>
                  <a:latin typeface="微软雅黑" panose="020B0503020204020204" pitchFamily="34" charset="-122"/>
                  <a:ea typeface="微软雅黑" panose="020B0503020204020204" pitchFamily="34" charset="-122"/>
                </a:rPr>
                <a:t>三</a:t>
              </a:r>
              <a:endParaRPr lang="zh-CN" altLang="en-US" sz="2400" b="1" dirty="0">
                <a:solidFill>
                  <a:srgbClr val="FFFAF0"/>
                </a:solidFill>
              </a:endParaRPr>
            </a:p>
          </p:txBody>
        </p:sp>
      </p:grpSp>
      <p:grpSp>
        <p:nvGrpSpPr>
          <p:cNvPr id="31" name="组合 30"/>
          <p:cNvGrpSpPr/>
          <p:nvPr/>
        </p:nvGrpSpPr>
        <p:grpSpPr>
          <a:xfrm>
            <a:off x="4805011" y="4446510"/>
            <a:ext cx="2880000" cy="1332000"/>
            <a:chOff x="1268837" y="4446510"/>
            <a:chExt cx="2880000" cy="1332000"/>
          </a:xfrm>
        </p:grpSpPr>
        <p:sp>
          <p:nvSpPr>
            <p:cNvPr id="32" name="矩形: 圆角 31"/>
            <p:cNvSpPr/>
            <p:nvPr/>
          </p:nvSpPr>
          <p:spPr>
            <a:xfrm>
              <a:off x="1268837" y="4770510"/>
              <a:ext cx="2880000" cy="100800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r>
                <a:rPr lang="zh-CN" altLang="en-US" sz="2400" b="1" dirty="0" smtClean="0">
                  <a:solidFill>
                    <a:srgbClr val="C00000"/>
                  </a:solidFill>
                  <a:latin typeface="微软雅黑" panose="020B0503020204020204" pitchFamily="34" charset="-122"/>
                  <a:ea typeface="微软雅黑" panose="020B0503020204020204" pitchFamily="34" charset="-122"/>
                </a:rPr>
                <a:t>总布局</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3" name="矩形: 圆角 32"/>
            <p:cNvSpPr/>
            <p:nvPr/>
          </p:nvSpPr>
          <p:spPr>
            <a:xfrm>
              <a:off x="2024837" y="4446510"/>
              <a:ext cx="1368000" cy="648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AF0"/>
                  </a:solidFill>
                  <a:latin typeface="微软雅黑" panose="020B0503020204020204" pitchFamily="34" charset="-122"/>
                  <a:ea typeface="微软雅黑" panose="020B0503020204020204" pitchFamily="34" charset="-122"/>
                </a:rPr>
                <a:t>二</a:t>
              </a:r>
              <a:endParaRPr lang="zh-CN" altLang="en-US" sz="2400" b="1" dirty="0">
                <a:solidFill>
                  <a:srgbClr val="FFFAF0"/>
                </a:solidFill>
              </a:endParaRPr>
            </a:p>
          </p:txBody>
        </p:sp>
      </p:grpSp>
    </p:spTree>
    <p:extLst>
      <p:ext uri="{BB962C8B-B14F-4D97-AF65-F5344CB8AC3E}">
        <p14:creationId xmlns:p14="http://schemas.microsoft.com/office/powerpoint/2010/main" val="34157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4535424" y="2011891"/>
            <a:ext cx="6321972" cy="3181901"/>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zh-CN" altLang="en-US" dirty="0"/>
          </a:p>
        </p:txBody>
      </p:sp>
      <p:sp>
        <p:nvSpPr>
          <p:cNvPr id="5" name="矩形 4"/>
          <p:cNvSpPr/>
          <p:nvPr/>
        </p:nvSpPr>
        <p:spPr>
          <a:xfrm>
            <a:off x="4837834" y="2400798"/>
            <a:ext cx="5717151" cy="2218043"/>
          </a:xfrm>
          <a:prstGeom prst="rect">
            <a:avLst/>
          </a:prstGeom>
        </p:spPr>
        <p:txBody>
          <a:bodyPr wrap="square">
            <a:spAutoFit/>
          </a:bodyPr>
          <a:lstStyle/>
          <a:p>
            <a:pPr indent="457200" algn="just">
              <a:lnSpc>
                <a:spcPts val="2800"/>
              </a:lnSpc>
              <a:defRPr/>
            </a:pPr>
            <a:r>
              <a:rPr lang="zh-CN" altLang="en-US" sz="2000" b="1" dirty="0" smtClean="0">
                <a:solidFill>
                  <a:srgbClr val="FFFAF0"/>
                </a:solidFill>
                <a:latin typeface="微软雅黑" panose="020B0503020204020204" pitchFamily="34" charset="-122"/>
                <a:ea typeface="微软雅黑" panose="020B0503020204020204" pitchFamily="34" charset="-122"/>
              </a:rPr>
              <a:t>“</a:t>
            </a:r>
            <a:r>
              <a:rPr lang="zh-CN" altLang="en-US" sz="2000" b="1" dirty="0">
                <a:solidFill>
                  <a:srgbClr val="FFFAF0"/>
                </a:solidFill>
                <a:latin typeface="微软雅黑" panose="020B0503020204020204" pitchFamily="34" charset="-122"/>
                <a:ea typeface="微软雅黑" panose="020B0503020204020204" pitchFamily="34" charset="-122"/>
              </a:rPr>
              <a:t>中国特色社会主义的基本要求是对当前我国经济社会发展中存在的突出问题、改革攻坚和加快转变经济发展方式面临的难点问题、干部群众普遍关注的热点问题的积极回应；体现了人类历史发展的一般规律、社会主义建设的规律和党的执政规律</a:t>
            </a:r>
            <a:r>
              <a:rPr lang="zh-CN" altLang="en-US" sz="2000" b="1" dirty="0" smtClean="0">
                <a:solidFill>
                  <a:srgbClr val="FFFAF0"/>
                </a:solidFill>
                <a:latin typeface="微软雅黑" panose="020B0503020204020204" pitchFamily="34" charset="-122"/>
                <a:ea typeface="微软雅黑" panose="020B0503020204020204" pitchFamily="34" charset="-122"/>
              </a:rPr>
              <a:t>。”</a:t>
            </a:r>
            <a:endParaRPr lang="zh-CN" altLang="en-US" sz="2000" b="1" dirty="0">
              <a:solidFill>
                <a:srgbClr val="FFFAF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001591" y="37676"/>
            <a:ext cx="7849801" cy="1015663"/>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关于坚持和发展中国特色</a:t>
            </a:r>
            <a:r>
              <a:rPr lang="zh-CN" altLang="en-US" sz="3200" b="1" dirty="0" smtClean="0">
                <a:solidFill>
                  <a:srgbClr val="C00000"/>
                </a:solidFill>
                <a:latin typeface="微软雅黑" panose="020B0503020204020204" pitchFamily="34" charset="-122"/>
                <a:ea typeface="微软雅黑" panose="020B0503020204020204" pitchFamily="34" charset="-122"/>
              </a:rPr>
              <a:t>社会主义</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基本要求</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1001592" y="2011891"/>
            <a:ext cx="3460680" cy="318190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188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86886" y="2838901"/>
            <a:ext cx="7661667" cy="1938992"/>
          </a:xfrm>
          <a:prstGeom prst="rect">
            <a:avLst/>
          </a:prstGeom>
        </p:spPr>
        <p:txBody>
          <a:bodyPr wrap="square">
            <a:spAutoFit/>
          </a:bodyPr>
          <a:lstStyle/>
          <a:p>
            <a:pPr indent="457200" algn="just">
              <a:lnSpc>
                <a:spcPct val="150000"/>
              </a:lnSpc>
              <a:defRPr/>
            </a:pPr>
            <a:r>
              <a:rPr lang="zh-CN" altLang="en-US" sz="2000" dirty="0" smtClean="0">
                <a:solidFill>
                  <a:srgbClr val="7C4939"/>
                </a:solidFill>
                <a:latin typeface="微软雅黑" panose="020B0503020204020204" pitchFamily="34" charset="-122"/>
                <a:ea typeface="微软雅黑" panose="020B0503020204020204" pitchFamily="34" charset="-122"/>
              </a:rPr>
              <a:t>“</a:t>
            </a:r>
            <a:r>
              <a:rPr lang="zh-CN" altLang="en-US" sz="2000" dirty="0">
                <a:solidFill>
                  <a:srgbClr val="7C4939"/>
                </a:solidFill>
                <a:latin typeface="微软雅黑" panose="020B0503020204020204" pitchFamily="34" charset="-122"/>
                <a:ea typeface="微软雅黑" panose="020B0503020204020204" pitchFamily="34" charset="-122"/>
              </a:rPr>
              <a:t>中国特色社会主义是植根于中国大地、反映中国人民意愿、适应中国和时代发展进步要求的科学社会主义，是科学社会主义理论逻辑和中国社会发展历史逻辑的辩证统一，是科学社会主义一般原则与中国特殊实际相结合的产物。</a:t>
            </a:r>
            <a:r>
              <a:rPr lang="zh-CN" altLang="en-US" sz="2000" dirty="0" smtClean="0">
                <a:solidFill>
                  <a:srgbClr val="7C4939"/>
                </a:solidFill>
                <a:latin typeface="微软雅黑" panose="020B0503020204020204" pitchFamily="34" charset="-122"/>
                <a:ea typeface="微软雅黑" panose="020B0503020204020204" pitchFamily="34" charset="-122"/>
              </a:rPr>
              <a:t>”</a:t>
            </a:r>
            <a:endParaRPr lang="en-US" altLang="zh-CN" sz="2000" dirty="0">
              <a:solidFill>
                <a:srgbClr val="7C4939"/>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75488" y="2350008"/>
            <a:ext cx="2801739" cy="2747517"/>
            <a:chOff x="1" y="1947274"/>
            <a:chExt cx="3389586" cy="3323987"/>
          </a:xfrm>
        </p:grpSpPr>
        <p:sp>
          <p:nvSpPr>
            <p:cNvPr id="6" name="矩形: 圆角 5"/>
            <p:cNvSpPr/>
            <p:nvPr/>
          </p:nvSpPr>
          <p:spPr>
            <a:xfrm>
              <a:off x="1" y="1947274"/>
              <a:ext cx="3389586" cy="332398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1170820" y="2648116"/>
              <a:ext cx="1047947" cy="1030647"/>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8" name="矩形 7"/>
            <p:cNvSpPr/>
            <p:nvPr/>
          </p:nvSpPr>
          <p:spPr>
            <a:xfrm>
              <a:off x="1001332" y="3960509"/>
              <a:ext cx="1415772" cy="461665"/>
            </a:xfrm>
            <a:prstGeom prst="rect">
              <a:avLst/>
            </a:prstGeom>
          </p:spPr>
          <p:txBody>
            <a:bodyPr wrap="none">
              <a:spAutoFit/>
            </a:bodyPr>
            <a:lstStyle/>
            <a:p>
              <a:pPr>
                <a:defRPr/>
              </a:pPr>
              <a:r>
                <a:rPr lang="zh-CN" altLang="en-US" sz="2400" b="1" dirty="0" smtClean="0">
                  <a:solidFill>
                    <a:srgbClr val="FFFAF0"/>
                  </a:solidFill>
                  <a:latin typeface="微软雅黑" panose="020B0503020204020204" pitchFamily="34" charset="-122"/>
                  <a:ea typeface="微软雅黑" panose="020B0503020204020204" pitchFamily="34" charset="-122"/>
                </a:rPr>
                <a:t>本质特征</a:t>
              </a:r>
              <a:endParaRPr lang="zh-CN" altLang="en-US" sz="2400" b="1" dirty="0">
                <a:solidFill>
                  <a:srgbClr val="FFFAF0"/>
                </a:solidFill>
                <a:latin typeface="微软雅黑" panose="020B0503020204020204" pitchFamily="34" charset="-122"/>
                <a:ea typeface="微软雅黑" panose="020B0503020204020204" pitchFamily="34" charset="-122"/>
              </a:endParaRPr>
            </a:p>
          </p:txBody>
        </p:sp>
      </p:grpSp>
      <p:sp>
        <p:nvSpPr>
          <p:cNvPr id="15" name="矩形: 圆角 14"/>
          <p:cNvSpPr/>
          <p:nvPr/>
        </p:nvSpPr>
        <p:spPr>
          <a:xfrm flipH="1">
            <a:off x="11425895" y="2350007"/>
            <a:ext cx="345521" cy="274751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01591" y="37676"/>
            <a:ext cx="7657777" cy="1015663"/>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关于坚持和发展中国特色</a:t>
            </a:r>
            <a:r>
              <a:rPr lang="zh-CN" altLang="en-US" sz="3200" b="1" dirty="0" smtClean="0">
                <a:solidFill>
                  <a:srgbClr val="C00000"/>
                </a:solidFill>
                <a:latin typeface="微软雅黑" panose="020B0503020204020204" pitchFamily="34" charset="-122"/>
                <a:ea typeface="微软雅黑" panose="020B0503020204020204" pitchFamily="34" charset="-122"/>
              </a:rPr>
              <a:t>社会主义</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本质特征</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38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268836" y="2041523"/>
            <a:ext cx="6133450" cy="1352661"/>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F0"/>
                </a:solidFill>
                <a:latin typeface="微软雅黑" panose="020B0503020204020204" pitchFamily="34" charset="-122"/>
                <a:ea typeface="微软雅黑" panose="020B0503020204020204" pitchFamily="34" charset="-122"/>
              </a:rPr>
              <a:t>独特优势</a:t>
            </a:r>
          </a:p>
        </p:txBody>
      </p:sp>
      <p:sp>
        <p:nvSpPr>
          <p:cNvPr id="3" name="矩形 2"/>
          <p:cNvSpPr/>
          <p:nvPr/>
        </p:nvSpPr>
        <p:spPr>
          <a:xfrm>
            <a:off x="1204828" y="3465731"/>
            <a:ext cx="6133449" cy="1884618"/>
          </a:xfrm>
          <a:prstGeom prst="rect">
            <a:avLst/>
          </a:prstGeom>
        </p:spPr>
        <p:txBody>
          <a:bodyPr wrap="square">
            <a:spAutoFit/>
          </a:bodyPr>
          <a:lstStyle/>
          <a:p>
            <a:pPr algn="just">
              <a:lnSpc>
                <a:spcPct val="150000"/>
              </a:lnSpc>
              <a:defRPr/>
            </a:pPr>
            <a:r>
              <a:rPr lang="zh-CN" altLang="en-US" sz="2000" dirty="0">
                <a:solidFill>
                  <a:srgbClr val="7C4939"/>
                </a:solidFill>
                <a:latin typeface="微软雅黑" panose="020B0503020204020204" pitchFamily="34" charset="-122"/>
                <a:ea typeface="微软雅黑" panose="020B0503020204020204" pitchFamily="34" charset="-122"/>
              </a:rPr>
              <a:t>中国特色社会主义</a:t>
            </a:r>
            <a:r>
              <a:rPr lang="zh-CN" altLang="en-US" sz="2000" dirty="0" smtClean="0">
                <a:solidFill>
                  <a:srgbClr val="7C4939"/>
                </a:solidFill>
                <a:latin typeface="微软雅黑" panose="020B0503020204020204" pitchFamily="34" charset="-122"/>
                <a:ea typeface="微软雅黑" panose="020B0503020204020204" pitchFamily="34" charset="-122"/>
              </a:rPr>
              <a:t>是党和人民</a:t>
            </a:r>
            <a:r>
              <a:rPr lang="en-US" altLang="zh-CN" sz="2000" dirty="0">
                <a:solidFill>
                  <a:srgbClr val="7C4939"/>
                </a:solidFill>
                <a:latin typeface="微软雅黑" panose="020B0503020204020204" pitchFamily="34" charset="-122"/>
                <a:ea typeface="微软雅黑" panose="020B0503020204020204" pitchFamily="34" charset="-122"/>
              </a:rPr>
              <a:t>90</a:t>
            </a:r>
            <a:r>
              <a:rPr lang="zh-CN" altLang="en-US" sz="2000" dirty="0">
                <a:solidFill>
                  <a:srgbClr val="7C4939"/>
                </a:solidFill>
                <a:latin typeface="微软雅黑" panose="020B0503020204020204" pitchFamily="34" charset="-122"/>
                <a:ea typeface="微软雅黑" panose="020B0503020204020204" pitchFamily="34" charset="-122"/>
              </a:rPr>
              <a:t>多年奋斗、创造、积累的根本成就，是实现我国社会主义现代化的必由之路，是创造</a:t>
            </a:r>
            <a:r>
              <a:rPr lang="zh-CN" altLang="en-US" sz="2000" dirty="0" smtClean="0">
                <a:solidFill>
                  <a:srgbClr val="7C4939"/>
                </a:solidFill>
                <a:latin typeface="微软雅黑" panose="020B0503020204020204" pitchFamily="34" charset="-122"/>
                <a:ea typeface="微软雅黑" panose="020B0503020204020204" pitchFamily="34" charset="-122"/>
              </a:rPr>
              <a:t>人民美好生活的必由之路，要坚定道路</a:t>
            </a:r>
            <a:r>
              <a:rPr lang="zh-CN" altLang="en-US" sz="2000" dirty="0">
                <a:solidFill>
                  <a:srgbClr val="7C4939"/>
                </a:solidFill>
                <a:latin typeface="微软雅黑" panose="020B0503020204020204" pitchFamily="34" charset="-122"/>
                <a:ea typeface="微软雅黑" panose="020B0503020204020204" pitchFamily="34" charset="-122"/>
              </a:rPr>
              <a:t>自信、理论</a:t>
            </a:r>
            <a:r>
              <a:rPr lang="zh-CN" altLang="en-US" sz="2000" dirty="0" smtClean="0">
                <a:solidFill>
                  <a:srgbClr val="7C4939"/>
                </a:solidFill>
                <a:latin typeface="微软雅黑" panose="020B0503020204020204" pitchFamily="34" charset="-122"/>
                <a:ea typeface="微软雅黑" panose="020B0503020204020204" pitchFamily="34" charset="-122"/>
              </a:rPr>
              <a:t>自信、</a:t>
            </a:r>
            <a:r>
              <a:rPr lang="zh-CN" altLang="en-US" sz="2000" dirty="0">
                <a:solidFill>
                  <a:srgbClr val="7C4939"/>
                </a:solidFill>
                <a:latin typeface="微软雅黑" panose="020B0503020204020204" pitchFamily="34" charset="-122"/>
                <a:ea typeface="微软雅黑" panose="020B0503020204020204" pitchFamily="34" charset="-122"/>
              </a:rPr>
              <a:t>制度</a:t>
            </a:r>
            <a:r>
              <a:rPr lang="zh-CN" altLang="en-US" sz="2000" dirty="0" smtClean="0">
                <a:solidFill>
                  <a:srgbClr val="7C4939"/>
                </a:solidFill>
                <a:latin typeface="微软雅黑" panose="020B0503020204020204" pitchFamily="34" charset="-122"/>
                <a:ea typeface="微软雅黑" panose="020B0503020204020204" pitchFamily="34" charset="-122"/>
              </a:rPr>
              <a:t>自信。</a:t>
            </a:r>
            <a:endParaRPr lang="zh-CN" altLang="en-US" sz="2000" dirty="0">
              <a:solidFill>
                <a:srgbClr val="7C4939"/>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11669487" y="2041523"/>
            <a:ext cx="522514" cy="330882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rgbClr val="FFFAF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001591" y="37676"/>
            <a:ext cx="7840657" cy="1015663"/>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关于坚持和发展中国特色</a:t>
            </a:r>
            <a:r>
              <a:rPr lang="zh-CN" altLang="en-US" sz="3200" b="1" dirty="0" smtClean="0">
                <a:solidFill>
                  <a:srgbClr val="C00000"/>
                </a:solidFill>
                <a:latin typeface="微软雅黑" panose="020B0503020204020204" pitchFamily="34" charset="-122"/>
                <a:ea typeface="微软雅黑" panose="020B0503020204020204" pitchFamily="34" charset="-122"/>
              </a:rPr>
              <a:t>社会主义</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独特优势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7658294" y="2036089"/>
            <a:ext cx="3832692" cy="331425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Tree>
    <p:extLst>
      <p:ext uri="{BB962C8B-B14F-4D97-AF65-F5344CB8AC3E}">
        <p14:creationId xmlns:p14="http://schemas.microsoft.com/office/powerpoint/2010/main" val="15078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87923" y="2736454"/>
            <a:ext cx="7661667" cy="1884618"/>
          </a:xfrm>
          <a:prstGeom prst="rect">
            <a:avLst/>
          </a:prstGeom>
        </p:spPr>
        <p:txBody>
          <a:bodyPr wrap="square">
            <a:spAutoFit/>
          </a:bodyPr>
          <a:lstStyle/>
          <a:p>
            <a:pPr algn="just">
              <a:lnSpc>
                <a:spcPct val="150000"/>
              </a:lnSpc>
              <a:defRPr/>
            </a:pPr>
            <a:r>
              <a:rPr lang="zh-CN" altLang="en-US" sz="2000" dirty="0">
                <a:solidFill>
                  <a:srgbClr val="7C4939"/>
                </a:solidFill>
                <a:latin typeface="微软雅黑" panose="020B0503020204020204" pitchFamily="34" charset="-122"/>
                <a:ea typeface="微软雅黑" panose="020B0503020204020204" pitchFamily="34" charset="-122"/>
              </a:rPr>
              <a:t>中国特色社会主义是植根于中国大地、反映中国人民意愿、适应中国和时代发展进步要求的科学社会主义，是科学社会主义</a:t>
            </a:r>
            <a:r>
              <a:rPr lang="zh-CN" altLang="en-US" sz="2000" dirty="0" smtClean="0">
                <a:solidFill>
                  <a:srgbClr val="7C4939"/>
                </a:solidFill>
                <a:latin typeface="微软雅黑" panose="020B0503020204020204" pitchFamily="34" charset="-122"/>
                <a:ea typeface="微软雅黑" panose="020B0503020204020204" pitchFamily="34" charset="-122"/>
              </a:rPr>
              <a:t>理论逻辑和中国社会发展历史逻辑的辩证统一，</a:t>
            </a:r>
            <a:r>
              <a:rPr lang="zh-CN" altLang="en-US" sz="2000" dirty="0">
                <a:solidFill>
                  <a:srgbClr val="7C4939"/>
                </a:solidFill>
                <a:latin typeface="微软雅黑" panose="020B0503020204020204" pitchFamily="34" charset="-122"/>
                <a:ea typeface="微软雅黑" panose="020B0503020204020204" pitchFamily="34" charset="-122"/>
              </a:rPr>
              <a:t>是</a:t>
            </a:r>
            <a:r>
              <a:rPr lang="zh-CN" altLang="en-US" sz="2000" dirty="0" smtClean="0">
                <a:solidFill>
                  <a:srgbClr val="7C4939"/>
                </a:solidFill>
                <a:latin typeface="微软雅黑" panose="020B0503020204020204" pitchFamily="34" charset="-122"/>
                <a:ea typeface="微软雅黑" panose="020B0503020204020204" pitchFamily="34" charset="-122"/>
              </a:rPr>
              <a:t>科学社会主义一般原则与</a:t>
            </a:r>
            <a:r>
              <a:rPr lang="zh-CN" altLang="en-US" sz="2000" dirty="0">
                <a:solidFill>
                  <a:srgbClr val="7C4939"/>
                </a:solidFill>
                <a:latin typeface="微软雅黑" panose="020B0503020204020204" pitchFamily="34" charset="-122"/>
                <a:ea typeface="微软雅黑" panose="020B0503020204020204" pitchFamily="34" charset="-122"/>
              </a:rPr>
              <a:t>中国特殊实际相结合的</a:t>
            </a:r>
            <a:r>
              <a:rPr lang="zh-CN" altLang="en-US" sz="2000" dirty="0" smtClean="0">
                <a:solidFill>
                  <a:srgbClr val="7C4939"/>
                </a:solidFill>
                <a:latin typeface="微软雅黑" panose="020B0503020204020204" pitchFamily="34" charset="-122"/>
                <a:ea typeface="微软雅黑" panose="020B0503020204020204" pitchFamily="34" charset="-122"/>
              </a:rPr>
              <a:t>产物。</a:t>
            </a:r>
            <a:endParaRPr lang="en-US" altLang="zh-CN" sz="2000" dirty="0">
              <a:solidFill>
                <a:srgbClr val="7C4939"/>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 y="1947274"/>
            <a:ext cx="3389586" cy="3323987"/>
            <a:chOff x="1" y="1947274"/>
            <a:chExt cx="3389586" cy="3323987"/>
          </a:xfrm>
        </p:grpSpPr>
        <p:sp>
          <p:nvSpPr>
            <p:cNvPr id="6" name="矩形: 圆角 5"/>
            <p:cNvSpPr/>
            <p:nvPr/>
          </p:nvSpPr>
          <p:spPr>
            <a:xfrm>
              <a:off x="1" y="1947274"/>
              <a:ext cx="3389586" cy="332398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1170820" y="2648116"/>
              <a:ext cx="1047947" cy="1030647"/>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8" name="矩形 7"/>
            <p:cNvSpPr/>
            <p:nvPr/>
          </p:nvSpPr>
          <p:spPr>
            <a:xfrm>
              <a:off x="1001332" y="3960509"/>
              <a:ext cx="1415772" cy="461665"/>
            </a:xfrm>
            <a:prstGeom prst="rect">
              <a:avLst/>
            </a:prstGeom>
          </p:spPr>
          <p:txBody>
            <a:bodyPr wrap="none">
              <a:spAutoFit/>
            </a:bodyPr>
            <a:lstStyle/>
            <a:p>
              <a:pPr>
                <a:defRPr/>
              </a:pPr>
              <a:r>
                <a:rPr lang="zh-CN" altLang="en-US" sz="2400" b="1" dirty="0" smtClean="0">
                  <a:solidFill>
                    <a:srgbClr val="FFFAF0"/>
                  </a:solidFill>
                  <a:latin typeface="微软雅黑" panose="020B0503020204020204" pitchFamily="34" charset="-122"/>
                  <a:ea typeface="微软雅黑" panose="020B0503020204020204" pitchFamily="34" charset="-122"/>
                </a:rPr>
                <a:t>本质特征</a:t>
              </a:r>
              <a:endParaRPr lang="zh-CN" altLang="en-US" sz="2400" b="1" dirty="0">
                <a:solidFill>
                  <a:srgbClr val="FFFAF0"/>
                </a:solidFill>
                <a:latin typeface="微软雅黑" panose="020B0503020204020204" pitchFamily="34" charset="-122"/>
                <a:ea typeface="微软雅黑" panose="020B0503020204020204" pitchFamily="34" charset="-122"/>
              </a:endParaRPr>
            </a:p>
          </p:txBody>
        </p:sp>
      </p:grpSp>
      <p:sp>
        <p:nvSpPr>
          <p:cNvPr id="15" name="矩形: 圆角 14"/>
          <p:cNvSpPr/>
          <p:nvPr/>
        </p:nvSpPr>
        <p:spPr>
          <a:xfrm>
            <a:off x="11839529" y="1947274"/>
            <a:ext cx="352471" cy="332398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01591" y="37676"/>
            <a:ext cx="7840657" cy="1015663"/>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关于坚持和发展中国特色</a:t>
            </a:r>
            <a:r>
              <a:rPr lang="zh-CN" altLang="en-US" sz="3200" b="1" dirty="0" smtClean="0">
                <a:solidFill>
                  <a:srgbClr val="C00000"/>
                </a:solidFill>
                <a:latin typeface="微软雅黑" panose="020B0503020204020204" pitchFamily="34" charset="-122"/>
                <a:ea typeface="微软雅黑" panose="020B0503020204020204" pitchFamily="34" charset="-122"/>
              </a:rPr>
              <a:t>社会主义</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独特优势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908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C207926-46AC-438D-AFE8-82F7327297AB"/>
  <p:tag name="ISPRING_SCORM_RATE_SLIDES" val="1"/>
  <p:tag name="ISPRINGONLINEFOLDERID" val="0"/>
  <p:tag name="ISPRINGONLINEFOLDERPATH" val="Content List"/>
  <p:tag name="ISPRINGCLOUDFOLDERID" val="0"/>
  <p:tag name="ISPRINGCLOUDFOLDERPATH" val="Repository"/>
  <p:tag name="ISPRING_PLAYERS_CUSTOMIZATION" val="UEsDBBQAAgAIANm7W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Zu1p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m7WklW7zOUugIAAFQKAAAhAAAAdW5pdmVyc2FsL2ZsYXNoX3NraW5fc2V0dGluZ3MueG1slVZtb9owEP6+X4HYd9K90kkpEqVMqtSt1Vr1u5MciYVjR7ZDx7+fz7EbGwhknCrh557HPp/vjqZqS/niw2SS5oIJ+QxaU14qRDw2ocXNNGu1FnyWC66B6xkXsiZsuvj4037SxDIvqcQO5FjNhuTQHzO3nzESd8a3OdqQIBd1Q/j+QZRilpF8W0rR8uJiaNW+Acko3xrm1Y/5aj14AKNK32uoo5jW12jjJI0EpQBD+r5Gu6hiJAPmT7qyn5Ga/qjztz+Q7aii2sqWn9CGZA0pIU7y9RJtmM/N7vGrzNHOCzT81Yb65TPaIJWRPch487uvaIMK0bTN/9RII0WJCY015x/xXcMEKUz7YVRXaBcFeCE86OIruPTYu94FJPc17PsU21UK9oR5PRgI+OgZg4WWLaSJX3U+VYm3x1ab/oDFhjBlCCHUk55M0E+kVX6bGOt5f+CN8iIgOaBnvArW1rDq4g2IMd7zV6tbOyrC+N6xIEAJOwcGEfZgz/xt0nrEDMCe+cxoAY+c7Y8jOHR1Iv/Gt8S95vn0Gy9wYpY+YX7lvXjSA3auCkJ1gOfUooCFwnBeaA34bGlisS6k5CimlJMdLYmmgv9CXra3l1FpcuBwpXa6sFJNNYNT9WZjNFM6TJddx+XovHE9dr8K/eW69USbIX4zJVqTvKrNr5KaTpzOdIlJzDQ5rcAxaegg7/lGBBp79pCoJnIL8kUINvYYLjSosduLrreG6GkS5CBNTmc5dZucSj9v6wzk2rwaBeWzHIMdsaJlxcyffqXwBsWBYsDbSXVl9uOEvtdlALgiACLzyldtt+g8dcs0ZbAD3/wBYK88dLdUmSodKrilfoCNDkvOIaNq0s2KvlbiGRLgJ/ivJqxo4wPPiLLXJFP2ZlHn+yncxxLNZT/OsPjCSWbXrpaijY3/OIMGxP8m/wFQSwMEFAACAAgA2bta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2btaSVgHT52aAQAAHgYAAB8AAAB1bml2ZXJzYWwvaHRtbF9za2luX3NldHRpbmdzLmpzjZTLbsIwEEX3fEXkbitEn9DuUKFSJRaVyq7qwglDiHBsy3ZSUsS/N2NeseOUejbxzckdz0SebS+qF0lI9Bxt7bPdv7t7qwFqRhVw7eqsQ89RJ5plC5hnObCMA/GQ8vjpSd6diZAx4dY0rj7QVjf8iMA3S8p0E5cBCxXQdEArA9p3QNuEEv+cxF6jrH1JjT7HhTGC9xPBDXDT50Ll1DLk6tWuZoUeLEpQF9AlTcAxHdrVRZ4dH4YYTS4RuaS8molU9GOarFMlCr7oyr+qJKj6j6/3wOBp+DJ17FimzZuB3E88HWF0k1KB1nDI+zjFCMKMxsAavgO7/kAd43ZBHl1mOjNHenyD0aQlTaHVpdEYw8V47dXq5hCjzRnYmD1xd4vhEIxWoFpWk3sMBxSykP/4gVKJFDvSQts9P6FM0EXG00PqAUaQw8OibVf3zoXa40+Ic4WEd4VWoeuXd40OHwxdfONMpWNe7eWdhexYSOSBHCKgya4h1J4jxp8juP+MCDWGJqu8Hg/1bKzbQNUa1FwIVp/+69I5/Vy93S9QSwMEFAACAAgA2bta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2btaSb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2btaSXsIry0qCQAAcVsAACkAAAB1bml2ZXJzYWwvc2tpbl9jdXN0b21pemF0aW9uX3NldHRpbmdzLnhtbO1ce2/iyhX/v59iRHWlW6kKD/NKxVIZe0isJYaLnWS3VYUMnoAV4+HaQ3ZzxR/9NP1g/SQ9M7aDTYDYm22vtB28idZn5jxmzmMeP5Fe9OgF2jZidO395jCPBhZhzAuWUf8PCPUW1KfhJCQRYVF1T7n3Apd+MYIHymlAjZgTuE7oarw16tfQUHxQt6N29S68NQfNBuo0cQN3kY5bGrRdKvqlokGb3qhrveqBiFhuSBYkYMel9qq51tcMRhCRkBmBS772lXzvbFN+BFeh43rQL+q3m/zZpVp3epM/qFlvdVp411AVRWkjraXX9dqu07nsqHWEa81WTdkNug2loaB6q1W/bO/qnUZLgbfhZRukNPFlGzU7zWZD3zVwA7iRqg70hrbrKJf1ugracPdS2w2Hg06thur1utLUd622MhzUEPRWQIaqdPkEKroyUNo7daDWuwoaasPBsLnDOm5rLdRt4HattmsOBkqttp/c/eiy07WnFh5OOp1vCDzqgqOtPLaqR4Krt9iGIXS2yXrjO4yguRMRw/1QmUyxhU1btY2xWUliU8Rx2jM1KU+NiUAOnDXpazRgIByNA/8Z/bygm+c/9aqiJe0mTMrmRJaOPDBkvmWMBheLWNRFQMO141f6f4zDJhlUEU76RMIyfA/OguzVdcSnKFuiC0IZnnNMC7reOMHziC7pxdxZPC5Dug3cQmaunjck9L3gEXrXLjsaPqvI9yJmMLLO2Ye7/CnOtoFSFRFuXhvzpxCn78yJn2qsiU8Jvr3Kt2fkgPXJizwmWNU6f86xbpwlyTugq/LnPE8AWvJe6/DnbSZGvjLorvDMb5zt7jvPJMwriSvlWS662W7KxtMmpEs+2Xm+tx39wudTKDzBkltY408hJj5ArrCQl5JpE+PXDzomr4e1pLcGLeDcbHFJSELkZDDTxjcT1fw8G42vxrOBcVWBuiWyEvG0/LnR7n6tt9pQuRK+gpKsG3U0ystCQlirVkyWaU/HoxkIxKOZiT/ZlT7/XZp1fGuPDBNX+sl/SguApeCu0ue/i7DeTqewbsyskaHjmWHNzLEt5mWEbaxX+p/pFq2cJ4IYRU8e+YLYiiAoz15IUOR7rmjgJdsLtqSAPn18oxrmDFYre2poYrXqWzQMn/8sJDtbtoLgWTkRcr3ImfvEFWohREQ7Ly+gXWzNEPxjKw960rXjBRdFtE/Ve8O8mtnj8ciaYVNPKZU+Dlykhw7XVF7QVLXwFGSEsBqH38Y+E9EnJCDV90sLuTaurkfwY3NDrr3lyocf9g3WTDC4ZEKCAowQOHgKUWdZ9+OpzucQFCIHbZwo+kJDNxc0WdcVkG2Y2hhCU7Mz8m0uJpUNjveCBYQOWbAC8m6wZalXeDYYf4IYh9wcl2Qaf4SU/FiS6TO2IIewVYDNVO+MK7F/42mYJkiagwuHxztsy5zFAvj4bD55dBsBhc8wpInIxuiitCYL/3ILjjTU0YlsjwXDZIu3pfdEwJTQhWWugC4oQxrWeXT9cmv8bTZUjRHWZxBu+vh+ZosqyZWunWcUUIYc98kJFrCtJQtnC5nwDG2u54o27nlhwq9b7zfksKT+/JSULlPHn376BpNyBe+IZbBfBmWwTdmwt7TzaUtG8I2G8Fg/aUWRCfhmEywNm+rUGH8fF0XeeuvHVfp7OOrFuLLOetOO989Xcbf9F4yx4hI8MKCiDTxaignDSsyXHFg8/VKMhjkEdZO4nkPB54fTUgLMcSLDpOgdYu5g5nKG3MGMlhNxjweWYcNm657M+emjALPI1dhrx/3Nz4g+gbP5S6rOyQOF/ZJPnKd4IwNrl3B/ES9ntkq5pcU27BEYboLMZRxUINX31vwMVUzs7Q2eZe8N8uO5p1vfFdnte49iRYB53q7J633YQ0jXguo7URrX8aL013caEg9xGuudlNtAvCRoYV9l8vNdHrOwOtWuZ5pqapifKHg++8X5IDv4nIxsazZSB1wCpMnaYYsVrMIP/JxXXFZ8ItDxUAV5yeAt4oSL1b//+a/iYg7siakoof6lrBxIfl418Yu8v5uUkegfBeTY6iDPKl4KMiYHqpS1+PnKNiBAv8uRxYmXpTVd8yuuQqohBRI3qratatc3kCWWSAq6DWEvWFLIjTr9CIVP7PUr/RsnfITCaVPqlxUkZp7HJittw/6Iu2W+F5CS7O9eifjgbWMyU3VdnP0hR31v8Rgvvy4cYJJrPuTTZRl52rVqQnU+EElcj5WXKRa3tGpBSYjf9wXh6eha90LYX6j4DtRwlrufCVhI/Qm/2Xp9lQsd+EUchHH/wfEj8E36mu0SreiXxHlptyzpsOsEjJjw3WKfhduk75522HvKk8fNyk0ohx3vqA8LgxaPJyM6Tz/k0rSBuPrNKnihvbIczllJU8b0PfGwv0m+slf9M8TD/hZfVPh9+yumw5YsZ3odN3DCLD3ju1jOEddBHxKIKpX0Sd/yfbgFI34tG2VMSgj5nmvqkr5YG21vTZJ05rSswdUTFveCl+3LDeeZP4thRxx2yDXsw7d6Pn57zGM+OR3cYhyQglnvi/eSGRDDB4eTEVMRe96QDxU4iDiLFa/0UQUlMj5U+HTGCM0pvk1az3g5y3AKa86zrkU9F+W8lMqAV/Fyqmic6+eZetVX89SrnvNQLxF72oHBdj0nIYYY8KDKJR7KE7PdV+lV2J3YkR7wnWjNCmArkB3AGSnNhAwhF1hiW5VmS/ySbYe9JfN88kTSSpUhZCbn/Ph7EWTH+eBW2Yg8sGx4J5TSWZCUun0s5ktghn6SS5zIskoOWkomHXPmkRj9kWqVrj17G4+sRmmV5uGeLdCUHXi9ekQV9D01+71qdpmFGnUEZT0LvQ63vi8hVwm5SshVQq4ScpWQq4RcJeQqIVcJuUrIVUKuEnKVkKuEXCXkKiFXCblKyFVCrhJy/WEh15Ow3f8Ecd13lYCrBFx/D8D1dPz/Dnjr25z/d3Br7J/SaGvMJsHWUmDrMdS0CNp6BKQ9DbaeTrgfF2vNnmok5ioxV4m5SsxVYq4Sc5WYq8RcJeYqMVeJuUrMVWKuEnOVmKvEXCXmKjFXiblKzFVirhJzld9y/V6ga8YmibrKr7nKr7nKr7nKr7n+ENDrIQ1YQd7Jv6r9H1BLAwQUAAIACADZu1pJGVmzW6ATAAAoTgAAFwAAAHVuaXZlcnNhbC91bml2ZXJzYWwucG5n7ZyJV5Jp28BdMss0akanXNKmeVvMcmPMXWraN3PUcV+YKBmzJCVwQUBbpnJSe3tHodxyyrRcUMkdAbORCpemDEJRLANTFFIEBERenO98k855v/cP+M7DOcB5nutwcy2/+76u6z7nua/7+R40MbIw0tHRMTl8aJ+/jo4+UUdHb3zFcu0dvx9UHdovXaT/we90qnusxrQXy+B7ju/R0anNWTX3o4H2euX5Q6FIHZ3VHQtvXQai/JSOzvG2w/v2BCZHTQ6eqKiAK3YNq2/P6eB0yi7qJ2wqvP7xkIHB/tJAQ3+Dkm2mqMDv9yX476vRz92+wsz22rXJ+2FrzsLfKK/ODcVNDfFj73zA3SoIteOwa3/8Q1RYWVk56hF0S0Ip9hT+ETM1WtU41E+R9cflB0el8EUjfEK07N16R7qOvvHnDwoM+uH3F9m5XxPw1lm0uUkE/tJyi+Xroem6f31k3DMOzLPCi/QElghKQp9JCOdxHXPJII6OxoEPKiE5QzjVuXf+e9uXCs/nZbzIyxmnhHZfEmToLhl72Eo/d6eNeuwE/gtHFzPjpbrBzcvPKj4WXB5Hulj9TdSRnv6w1K2i9BP0ffvlxUMuO9buX3MqffGt35ZXQvXMDErbXkU5fR7kJTs93RZqRFwy8O6n6ekr/ZfdynuEOHpaFtP7lwQKegC1DXFeosP3+kGOGZkXX0XFkhaZ9DFuN93U0eDYEjM3ntxNX2ard/jom8ZSZwwZ/pekxjCgxnSH+RJvl+vaEXfv3xNLehy8SLkZl41abfW2LPHsGqeN0IumGfdLxwf8b7dxwH9J3l6yDTHKW2pbX7rZsbu/3X0c3G+3SDmlxRqttrr/WhKXa+vXOO7J3P3KX3ruYdfQxGf9JtpNdxgcXWrbGbrRFr/v/frtJs0WKYc1WUHUe5D+fAkK+4xXEDfu3xj7UNkQGIOQfZbIoEZ5Fzcvtc0FavBl+bZtk7myzEXeoWpDrBtAXxriTdqbNzfdfByIDd9OdsV8lmAcDY6231pqm0XNxZWBpr/KjmB+X+SdaH2ttrbQpSFeq6+35dDaQ2GPqDtzOfnef0nSvYkXS6F/s80kpH3ZdqMjmNK2k5+Vu0vS1Wpr6rg0xNd0db+8v+IfO3/g5b2Y6C76S0K3BvAF8AXwBfAF8AXwBfAF8AXwBfAF8AXwBfAF8AXwBfAF8AXwBfAF8AXwBfAF8AXwBfAF8AXwBfAF8AXwBfAF8AXwBfAF8AXwBfAF8AXwBfAF8AXwBfAF8AXwBfAF8AXwBfAF8AXwBfAF8AXwBfD9/4zvEOeSohc/jxzpcIIucfJ6Nzb9HhJBH937bOlzun5asuyagmr+Y/yycjszlz5o+3+S+UP/9sV/91+UDoqtWOz7/xKO8NKqk4u1+peeIB9BbU6ZV4y69npJugQPy4r60wTg4uaWnJZolGYcx1Jf2YBeNJYvuCZNjc8iqdlDZS8MpVMjNprZ8ht+PDy2Z3auPlpsQUoau3HhAj1NLWW7Rs8+WVdt72dtETXIa+FZ+/lididwrVw/k54RHI2VnlmX27PyfO7acUw+p1rIDZsPRUac2RPfLYd4+gwQbDY4FmNEzflGhJFhltpHNlzZPJ+Dm7l3HFvZLBr1kTd325Eo00XCeSWbNpQmyedRVLOiJFrreAMrzZt9G7J27h0Inzz6VjMBh2DYtdE9pdWN4mRWV+fc/LycRhOmMnpQxf98yiYOEkhpfLv8vbzR5qJXcJ+C1Lwn9dwcZE5Zb7EmzfNA9tqFZ7CpGWH3m1ngr9iXyzkoqqRQfCwaw0bFNCIrCOyzr1clHDTsCj8uRtFeg5ylv2mwYgwvsikEOXDCa+oppjr43eP5tifHsGnD+jZNKvGdAWShxOZb4dvgmkrY/PMTuGmRRtgU5GdFLmf6zJSAJncajkvGPaTNqDYnQuL3JeeWvVFqOF1oc3P5ZAEp4SO1Tx7G2xtK/bXtaLGiRrbjSlyzDdjQHqKBDzhdMNbilyExCbRVzbw+AWl4d+byk9u54SY5ceKkbrfm0k8f05tl2VEj0pjk7GZK1M1gYrmmeiWxPrHZDtqX+WZ6vzrktIeA2iSKBd39xi17JLgiyWy7UPzNzSzmo2PloW94FabrwZa6qAiS1w2zSaOzTLNuOU2j9tw7PsvFHvBVW0i9b5hJ9spLqaPvFP66Ep+etBDkgkNBEHKZussjPttywZ205eNtx6qnXLBKn+6IUtqQy1BUdyraihVlDy2ata8bCXxSn1Gj90JmS2z9+ZSBZN7ajRFbxnQPXFNBQxhqjKJgqNrMi2s32X1rD8Enl0Mb2yzcgx7J1edF4MRxdjkp2BcuP335JUcdrrpbJ0yVJwg67pBNq/m4AuQOrEjtfcCNle2ib3xhlx9GUu20IvK9T7cg7Top5VxjMxoyPhHyhq8nuK6LtOLW65KDrjXIR8+Byr/rDtkcDvZiu4uvI9gTB+jc1eHM9Ga7m/GYtyh1aPoA/BS3LIDW2a9ybsWPJreSDP/gYCl5KqfWYnuIGD4whZxbmHgS476xWzkSKnOSrQ92kEuV70povoXbPT2/irNf5yi2hYr6w12XB7aT7dfZ92IcI/Rx7DMj1fTZNbrI4rW6SDVpzx3zJpKhiKM+r1DPV3oOZbsu+LMgg6E4fg7d9hVR0URig9ifUOPBtV3ZjIlEXYm1XkyhRSuiOOYKs5/ZLDCBxnRcUCSAilB3hM59DnIoi+bA25DcbIhMKRD+KuB76ud4E6UIGGS0ab7Em3j1RoHKhTVEuBrVPjckpzamKPgEV7yCGb0LMtsO8vXYCZeBz0eDuGTVu+kRXNAGB8Yv2ineBNF3oM6+P9zbLpdaYa6TwBKU1r3djYpXRx0KzZxtdkDjG+Z3gKZLmD3mnca9tgSS+37ZSxK+fGOALpLyy1l1Epvk7M6nKgo6QJ2oAruZLPVjZsCvdhGsiEc66zfTVxQwXRWhON/BHud9QY4RuB70cEQPPObUsncwauf0cRyLS7hqRIzWKNmueLUwmieFaSTFmrn7WxtvKwKsIbJBQkuHKh6BhkTg8A6/WsUx7miVDkEMvxI34F5IPmHTerqeYblX45QWcbxCPC/hS8feiPYICcZRXqh0882qYhJs4vAkwcTVdr7EsM+DhTI6g72x2z07/EpLQmjVsWx8NPV574rikVQmJ8sxhPDDJ6+Z1VXkgHIhdYPKpTN/rk8dhYy2V2jH8/6Jpf/WEkGZ8m2q1PDqLypeF8/PiFLr61I+ZqXGCHJSPlWTAuSno2+aOo5CoskpTVynhbRRzaS7027dN+JM5nh4xnrJWcIbfL6UO1+FwMYF7JdMK1LYk320N3HpCZatPRceDTwSvsHnpFBJwh4rawwGpW5xkHrbQ5K4DKXPOE+oeitXs/ioufFpfkIlnjRQhSext6t8NH0wJ5HYXeVk0AXWFxjfZ5KEGa+9rGOsVdbEg+kVNeif3tT5FkbOKwbFOHnR1vsfvtznrUuRssLFac8nwTvGxXqCjpBp8ETTQromOPlhxL4r/UeQDb27rfA2X1cUhcvVD0cVnMm+uJ9bepJxQ/YFDI7fN5QNkrauYxuQ4QM8hvMnVlyhEjx/TuHxE9u8wIwqPIHtHVFV1YTiO6feYvy2kqpYaSfKRAxt5uuKjQOrSpCK09YfbcpGWoR7KsNap8r0RkoMW7CgooGSC+guX4XFwJ7EuUj6B5ygm3/DkU6vWj+rzWTJQU1WvwtXeMNyz5lfPkCP8EkKXm8Fd86CNs0VRPYOSO+UzO8INhQihSeudLm0x6o8yO6Fifkj9Uex+BGJ3KBrbyPEp4wqNrr9DRRhOJaQRgC78XEIvC+HuKF4kqnN35KfvmVsQmJP1LRaD3c+OuX9ydpjEvUtaiSjxTpE2I4O3utORvtql5Q8vS1sMMIefll3efzvu99HwpIMOmofhfTSWvVi1CoH7bxLqhrv1hOEvAn/+blRvnT0ztA/zodm5/hhj9ArYd9mj4RMcVEsdqleDMeNVast+6yzBCGnqsUr0cE1liCK9GnittmsB4kRGj9Pd/IWaJ0b+H3iAW1Cvpfx9Ag7ZE/l3QCbb9yCnCjGRLNbndT2SeGN3JeRcPude9+ESK1Urgd1PANDbJTWcDCEP3vjboS8Krv9LSRM4+O5H40xS7w8ruTyMz9O4yK3Q1ls4gYbO+LBZS8gGkVvPgKvGkjamGcjRaA4tYYDUu9YlMv5bdCeISf02XibKp673VW9B8Xt1ZBLVITMHDp8MyNAr082OmF0RYoYMTlzQCeM2hxtQPK4F5sS5I/1VWOuVPIZiajEZa+VYjdvdMOgoERPMEsVqriNF5vVbfEEMTMAJi/Us4POa1yfhXwXsRpr+ZOe2mms9QnsR/XTrT61ivFgWoui05U6VZ2ztTgtUVKbg50QeVx8YHj2RD9Sf7QSmt274cQWPcFcMnhs/Z/1tBVsWFsnecSK38uE8rAqSzvigFjQgs2cWBE+8OMZdOZZbDc/n3fjNayRFyslzjl6BjG4rCbRtGo9HJYVENEY7AhvpHGDAhtb1aLHA3ZPyQOeguk6J0+fIMetdkTNLAOyq1jZV7bLbNOqcWoOvBgrE3mgBpUFMBBFiBkWn4Ky9TnJNweTHjFkozdeR1uPm3L4X3a6XYHz9C+UcZRR3nkLajYihq+si7q2rGsvwpEcBxIkx/Nw6zguiECyOq4ne+XxAXahuQ+/gaCLbNZrFppytPAOmdZmP3cOQWhSCUeroHlZnKm1jlu1qc8OouL0WhsTmC9D2VW97jJ66/wkZH3+O6W5KHU4gvrLxMS3HL6leuLMZOdkb0ydbOXJFA+RLHNsVuVu95CsGpuWNljZMRYK32frkwW34T1Gt8m5DKx4k2dPhFVFqsr3n4OrC2H8umoIBnKVI9F0vZyQyAsf1lN6mWznAa17y55lO4bCj7LGnsBAcGzhFBaxTkRYQTx9En0WHSk6jvsqg4wzxxYqU3/iJ7JP2yieHdwFUTw/sUtbkoix3LdOsws1YNL2xzlqxl2LugDriLxisjgjheMjWnVbCnYduoVRYO6iBwUTOGvJstq5SKKqyK0SGhPV1yUQJDJuL2QySoYrL00y3NrSW7TXznSDUao09bdqstqXZEbstNT0sd+aNXTSdor3XiFNicvmREz+ue60bqocCz9zzibH4wf0ZYayoCWNJw9nVERZvuEP8JVNhfzY9pHZIssGhty/onrBmGVdz8dPt6WcmGzmrv6nCzdaPR6cZDNicjCPrZgm0CiK9+to2yKGQpqsrqSfdwe9LfNqqlxJlELdnowky5unehKlvNpR6ON8stqMrEqZ0C7DTSLP4wwjAT96okswlgheqLvrln9BA0nejvbHNc13/eHCZaioIIe2mVeH39Vl8y9VQYfkex6RXDskUzn4uXjYtLNXEKymzTlU00Dx3WmDn+2w+Uq7xjLQmy/IyODWuZe9mPpsGKiTmnS3Yk2LOkaXENXuNep0Bu0VUYTd8yHZo2ihE+uhS3oheNbDulEvvE/faM+cV586tZyk4iJ7jyNfl8C2QO2DXIqT31+XV0aJPCdRmFzJJZu5u3/2q5ieL4jeu1lHfjRzZQbEMMSpFog9Pq1ZLptf3Rk4FAGX7eNPc1d9zXhVu5APp5cX4ZRjQV8jY7ZN9Q8Hxd8bcpH1BcAYCQuJQdb+1rYOlJR5VtkuCyvaGCPv4CvW7c1+CHuhndQfjCnzSiF8knEMQotWymLQ9mopaUym7U/ekIMcCje11vfXaWdJv2FDW2ZzG+i1bV2jWnBAT8DXj6nyi1K2k6mdEyvfh4kYE7gWL/mm57UXFrrcjNfGfdaUo5CkaOZk740Ippoyo06e+n1dGak0hnGEzjUiSoUH0G3Pex1wU78kfRej1sjGaqVbIFLhEcovE+eWH9eVTOuSe/i0mUvv76j12IkQlpdba0+swzUrV0bWwoQyb8oZ7T5K8wlBqsDguPgRFoksQPVNuBWmZU5gK3UiTu6OC3LFafsi7mSJp4z9a9rMPZvBNI2Kt84RcR4kWFiQGWjeqe1ueOXrYp/W7paZh7ukkshomIyetFMOQ0MiizAJH0I8FnpresryHrWaSEiOLKZ09yPdwP7sw7juuNaqADyPTx1Bz1h3hZ9zZj2Y1nbMkvyF1RT1rFLIGu2CtsxRDF0ZYllOdOFr/PWtD1u6YbJVWndAlbLj+SXmzvTdhvoEe7iNx9mq5ysa7+BZVgP1m9VOrJzVxMZrE0R9eX8c6dwZBwGBOlN66WsJB17c1uob2egzSrwkaim6+bk/1abLXHJj6lcjJTfrd33DPTkfammfYzvGTvX2gLJMos8YQLsz3GQejOr4PnlwRq0MxnqYIeVNBsTQZPWkwcKgUMJKQpEVa76m2drufw/eqlgePybV3KGcP3vg47zaZkR2Pz2la10TX0j99GRVvnLzJ6nKifBnStuJR4hat7ot7r0PWa5xlM+dnJ3JQGNwyYs3BYYTXBd2OIJO/qedgvuMtutT6ljLRTKiZfIMCa8+Sl/jbL50L6LH2Y8z/cfCYkeO35dZXJbMeOa0pM9nDO4+zTyoDbpm2bHjBku2K+j00OXbw33652iQIKd62xxM/nsVrGDRb5nm5cdC8SJt4fHnRkhQmEsl04RZizq7xJYwk4XDzYa0qxFIqwbeFUFTN9yNjS3420FldzP+55C0eVBdauX78qEvjuhoX4f3++6r/g568d9QSwMEFAACAAgA2btaScv8gyRKAAAAagAAABsAAAB1bml2ZXJzYWwvdW5pdmVyc2FsLnBuZy54bWyzsa/IzVEoSy0qzszPs1Uy1DNQsrfj5bIpKEoty0wtV6gAigEFIUBJoRLINUJwyzNTSjJslSwszRBiGamZ6Rkltkpm5giF+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IMkSgAAAGoAAAAbAAAAAAAAAAEAAAAAADMyAAB1bml2ZXJzYWwvdW5pdmVyc2FsLnBuZy54bWxQSwUGAAAAAAsACwBJAwAAtjIAAAAA"/>
  <p:tag name="ISPRING_SCORM_ENDPOINT" val="&lt;endpoint&gt;&lt;enable&gt;0&lt;/enable&gt;&lt;lrs&gt;http://&lt;/lrs&gt;&lt;auth&gt;0&lt;/auth&gt;&lt;login&gt;&lt;/login&gt;&lt;password&gt;&lt;/password&gt;&lt;key&gt;&lt;/key&gt;&lt;name&gt;&lt;/name&gt;&lt;email&gt;&lt;/email&gt;&lt;/endpoint&gt;&#10;"/>
  <p:tag name="ISPRING_PRESENTATION_TITLE" val="11"/>
</p:tagLst>
</file>

<file path=ppt/tags/tag10.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3.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4.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5.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6.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7.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208160126"/>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宽屏</PresentationFormat>
  <Paragraphs>163</Paragraphs>
  <Slides>23</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八大山人 V2007</vt:lpstr>
      <vt:lpstr>等线</vt:lpstr>
      <vt:lpstr>方正兰亭纤黑简体</vt:lpstr>
      <vt:lpstr>方正苏新诗柳楷简体-yolan</vt:lpstr>
      <vt:lpstr>宋体</vt:lpstr>
      <vt:lpstr>微软雅黑</vt:lpstr>
      <vt:lpstr>Arial</vt:lpstr>
      <vt:lpstr>Calibri</vt:lpstr>
      <vt:lpstr>Century Gothic</vt:lpstr>
      <vt:lpstr>Microsoft New Tai Lue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2016-12-10T09:57:41Z</dcterms:created>
  <dcterms:modified xsi:type="dcterms:W3CDTF">2018-06-30T10:13:47Z</dcterms:modified>
  <cp:category>http://www.ypppt.com/</cp:category>
  <cp:contentStatus/>
</cp:coreProperties>
</file>